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64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6C083C-73DF-4A49-867C-9010AF7E93D4}"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0BBF9C-1D80-47BB-B981-DB9DC1E03B0A}" type="slidenum">
              <a:rPr lang="en-US" smtClean="0"/>
              <a:t>‹#›</a:t>
            </a:fld>
            <a:endParaRPr lang="en-US"/>
          </a:p>
        </p:txBody>
      </p:sp>
    </p:spTree>
    <p:extLst>
      <p:ext uri="{BB962C8B-B14F-4D97-AF65-F5344CB8AC3E}">
        <p14:creationId xmlns:p14="http://schemas.microsoft.com/office/powerpoint/2010/main" val="90859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4F7F4FFC-3479-4532-B0BA-8DEB3822F109}" type="slidenum">
              <a:rPr lang="en-US" altLang="en-US" sz="1200"/>
              <a:pPr/>
              <a:t>7</a:t>
            </a:fld>
            <a:endParaRPr lang="en-US" altLang="en-US" sz="1200"/>
          </a:p>
        </p:txBody>
      </p:sp>
      <p:sp>
        <p:nvSpPr>
          <p:cNvPr id="112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4794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fld id="{9A86B63E-55AD-4B67-8A0A-185FF674629E}" type="slidenum">
              <a:rPr lang="en-US" altLang="en-US" sz="1200"/>
              <a:pPr/>
              <a:t>13</a:t>
            </a:fld>
            <a:endParaRPr lang="en-US" altLang="en-US" sz="1200"/>
          </a:p>
        </p:txBody>
      </p:sp>
    </p:spTree>
    <p:extLst>
      <p:ext uri="{BB962C8B-B14F-4D97-AF65-F5344CB8AC3E}">
        <p14:creationId xmlns:p14="http://schemas.microsoft.com/office/powerpoint/2010/main" val="3028379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54AF6A-3E62-47B6-BB4C-22144A213148}" type="slidenum">
              <a:rPr lang="en-US" smtClean="0"/>
              <a:t>14</a:t>
            </a:fld>
            <a:endParaRPr lang="en-US"/>
          </a:p>
        </p:txBody>
      </p:sp>
    </p:spTree>
    <p:extLst>
      <p:ext uri="{BB962C8B-B14F-4D97-AF65-F5344CB8AC3E}">
        <p14:creationId xmlns:p14="http://schemas.microsoft.com/office/powerpoint/2010/main" val="8973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8D0CE4-CBB6-4A43-BD1D-8CDFD0ABC2AC}"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2401286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D0CE4-CBB6-4A43-BD1D-8CDFD0ABC2AC}"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3102315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D0CE4-CBB6-4A43-BD1D-8CDFD0ABC2AC}"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404563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8D0CE4-CBB6-4A43-BD1D-8CDFD0ABC2AC}"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2071435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8D0CE4-CBB6-4A43-BD1D-8CDFD0ABC2AC}" type="datetimeFigureOut">
              <a:rPr lang="en-US" smtClean="0"/>
              <a:t>11/23/2022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1031190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8D0CE4-CBB6-4A43-BD1D-8CDFD0ABC2AC}"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614413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8D0CE4-CBB6-4A43-BD1D-8CDFD0ABC2AC}" type="datetimeFigureOut">
              <a:rPr lang="en-US" smtClean="0"/>
              <a:t>11/23/2022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4180838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8D0CE4-CBB6-4A43-BD1D-8CDFD0ABC2AC}" type="datetimeFigureOut">
              <a:rPr lang="en-US" smtClean="0"/>
              <a:t>11/23/2022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136338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D0CE4-CBB6-4A43-BD1D-8CDFD0ABC2AC}" type="datetimeFigureOut">
              <a:rPr lang="en-US" smtClean="0"/>
              <a:t>11/23/2022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3867955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D0CE4-CBB6-4A43-BD1D-8CDFD0ABC2AC}"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3959228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8D0CE4-CBB6-4A43-BD1D-8CDFD0ABC2AC}" type="datetimeFigureOut">
              <a:rPr lang="en-US" smtClean="0"/>
              <a:t>11/23/2022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D13CBD-23D4-458B-85C1-602B66F48E50}" type="slidenum">
              <a:rPr lang="en-US" smtClean="0"/>
              <a:t>‹#›</a:t>
            </a:fld>
            <a:endParaRPr lang="en-US"/>
          </a:p>
        </p:txBody>
      </p:sp>
    </p:spTree>
    <p:extLst>
      <p:ext uri="{BB962C8B-B14F-4D97-AF65-F5344CB8AC3E}">
        <p14:creationId xmlns:p14="http://schemas.microsoft.com/office/powerpoint/2010/main" val="30511221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8D0CE4-CBB6-4A43-BD1D-8CDFD0ABC2AC}" type="datetimeFigureOut">
              <a:rPr lang="en-US" smtClean="0"/>
              <a:t>11/23/2022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D13CBD-23D4-458B-85C1-602B66F48E50}" type="slidenum">
              <a:rPr lang="en-US" smtClean="0"/>
              <a:t>‹#›</a:t>
            </a:fld>
            <a:endParaRPr lang="en-US"/>
          </a:p>
        </p:txBody>
      </p:sp>
    </p:spTree>
    <p:extLst>
      <p:ext uri="{BB962C8B-B14F-4D97-AF65-F5344CB8AC3E}">
        <p14:creationId xmlns:p14="http://schemas.microsoft.com/office/powerpoint/2010/main" val="435548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85800"/>
            <a:ext cx="9144000" cy="830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33599" y="457199"/>
            <a:ext cx="4625419" cy="44627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300" b="1" dirty="0" err="1">
                <a:latin typeface="Times New Roman" panose="02020603050405020304" pitchFamily="18" charset="0"/>
                <a:cs typeface="Times New Roman" panose="02020603050405020304" pitchFamily="18" charset="0"/>
              </a:rPr>
              <a:t>Văn</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bản</a:t>
            </a:r>
            <a:r>
              <a:rPr lang="en-US" sz="2300" b="1" dirty="0">
                <a:latin typeface="Times New Roman" panose="02020603050405020304" pitchFamily="18" charset="0"/>
                <a:cs typeface="Times New Roman" panose="02020603050405020304" pitchFamily="18" charset="0"/>
              </a:rPr>
              <a:t> 3: </a:t>
            </a:r>
            <a:r>
              <a:rPr lang="en-US" sz="2300" b="1" dirty="0" err="1">
                <a:latin typeface="Times New Roman" panose="02020603050405020304" pitchFamily="18" charset="0"/>
                <a:cs typeface="Times New Roman" panose="02020603050405020304" pitchFamily="18" charset="0"/>
              </a:rPr>
              <a:t>Đọc</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kết</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nối</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chủ</a:t>
            </a:r>
            <a:r>
              <a:rPr lang="en-US" sz="2300" b="1" dirty="0">
                <a:latin typeface="Times New Roman" panose="02020603050405020304" pitchFamily="18" charset="0"/>
                <a:cs typeface="Times New Roman" panose="02020603050405020304" pitchFamily="18" charset="0"/>
              </a:rPr>
              <a:t> </a:t>
            </a:r>
            <a:r>
              <a:rPr lang="en-US" sz="2300" b="1" dirty="0" err="1">
                <a:latin typeface="Times New Roman" panose="02020603050405020304" pitchFamily="18" charset="0"/>
                <a:cs typeface="Times New Roman" panose="02020603050405020304" pitchFamily="18" charset="0"/>
              </a:rPr>
              <a:t>điểm</a:t>
            </a:r>
            <a:r>
              <a:rPr lang="en-US" sz="2300" b="1" dirty="0">
                <a:latin typeface="Times New Roman" panose="02020603050405020304" pitchFamily="18" charset="0"/>
                <a:cs typeface="Times New Roman" panose="02020603050405020304" pitchFamily="18" charset="0"/>
              </a:rPr>
              <a:t>: </a:t>
            </a:r>
            <a:endParaRPr lang="en-US" sz="2300" dirty="0">
              <a:latin typeface="Times New Roman" panose="02020603050405020304" pitchFamily="18" charset="0"/>
              <a:cs typeface="Times New Roman" panose="02020603050405020304" pitchFamily="18" charset="0"/>
            </a:endParaRPr>
          </a:p>
        </p:txBody>
      </p:sp>
      <p:sp>
        <p:nvSpPr>
          <p:cNvPr id="6" name="Rectangle 5"/>
          <p:cNvSpPr/>
          <p:nvPr/>
        </p:nvSpPr>
        <p:spPr>
          <a:xfrm>
            <a:off x="3080012" y="5181600"/>
            <a:ext cx="5856598" cy="89255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2600" b="1" dirty="0">
                <a:latin typeface="Times New Roman" panose="02020603050405020304" pitchFamily="18" charset="0"/>
                <a:cs typeface="Times New Roman" panose="02020603050405020304" pitchFamily="18" charset="0"/>
              </a:rPr>
              <a:t>VỪA NHẮM MẮT, VỪA MỞ CỬA SỔ</a:t>
            </a:r>
          </a:p>
          <a:p>
            <a:pPr algn="r"/>
            <a:r>
              <a:rPr lang="en-US" sz="26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Nguyễn</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Ngọc</a:t>
            </a:r>
            <a:r>
              <a:rPr lang="en-US" sz="1900" b="1" dirty="0">
                <a:latin typeface="Times New Roman" panose="02020603050405020304" pitchFamily="18" charset="0"/>
                <a:cs typeface="Times New Roman" panose="02020603050405020304" pitchFamily="18" charset="0"/>
              </a:rPr>
              <a:t> </a:t>
            </a:r>
            <a:r>
              <a:rPr lang="en-US" sz="1900" b="1" dirty="0" err="1">
                <a:latin typeface="Times New Roman" panose="02020603050405020304" pitchFamily="18" charset="0"/>
                <a:cs typeface="Times New Roman" panose="02020603050405020304" pitchFamily="18" charset="0"/>
              </a:rPr>
              <a:t>Thuần</a:t>
            </a:r>
            <a:endParaRPr lang="en-US" sz="19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267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595438" y="838201"/>
            <a:ext cx="8610600" cy="1200329"/>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x-none" sz="2400" b="1" dirty="0" smtClean="0">
                <a:ln>
                  <a:solidFill>
                    <a:srgbClr val="FFFF00"/>
                  </a:solidFill>
                </a:ln>
                <a:latin typeface="Times New Roman" panose="02020603050405020304" pitchFamily="18" charset="0"/>
                <a:cs typeface="Times New Roman" panose="02020603050405020304" pitchFamily="18" charset="0"/>
              </a:rPr>
              <a:t>So </a:t>
            </a:r>
            <a:r>
              <a:rPr lang="en-US" altLang="x-none" sz="2400" b="1" dirty="0">
                <a:ln>
                  <a:solidFill>
                    <a:srgbClr val="FFFF00"/>
                  </a:solidFill>
                </a:ln>
                <a:latin typeface="Times New Roman" panose="02020603050405020304" pitchFamily="18" charset="0"/>
                <a:cs typeface="Times New Roman" panose="02020603050405020304" pitchFamily="18" charset="0"/>
              </a:rPr>
              <a:t>sánh những cách diễn đạt dưới và cho biết tác dụng </a:t>
            </a:r>
            <a:r>
              <a:rPr lang="en-US" altLang="x-none" sz="2400" b="1" dirty="0" err="1">
                <a:ln>
                  <a:solidFill>
                    <a:srgbClr val="FFFF00"/>
                  </a:solidFill>
                </a:ln>
                <a:latin typeface="Times New Roman" panose="02020603050405020304" pitchFamily="18" charset="0"/>
                <a:cs typeface="Times New Roman" panose="02020603050405020304" pitchFamily="18" charset="0"/>
              </a:rPr>
              <a:t>của</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việc</a:t>
            </a:r>
            <a:r>
              <a:rPr lang="en-US" altLang="x-none" sz="2400" b="1" dirty="0">
                <a:ln>
                  <a:solidFill>
                    <a:srgbClr val="FFFF00"/>
                  </a:solidFill>
                </a:ln>
                <a:latin typeface="Times New Roman" panose="02020603050405020304" pitchFamily="18" charset="0"/>
                <a:cs typeface="Times New Roman" panose="02020603050405020304" pitchFamily="18" charset="0"/>
              </a:rPr>
              <a:t> dùng cụm động từ, cụm tính từ làm thành phần</a:t>
            </a:r>
          </a:p>
          <a:p>
            <a:pPr algn="ctr">
              <a:spcBef>
                <a:spcPct val="0"/>
              </a:spcBef>
              <a:buFontTx/>
              <a:buNone/>
              <a:defRPr/>
            </a:pPr>
            <a:r>
              <a:rPr lang="en-US" altLang="x-none" sz="2400" b="1" dirty="0" err="1">
                <a:ln>
                  <a:solidFill>
                    <a:srgbClr val="FFFF00"/>
                  </a:solidFill>
                </a:ln>
                <a:latin typeface="Times New Roman" panose="02020603050405020304" pitchFamily="18" charset="0"/>
                <a:cs typeface="Times New Roman" panose="02020603050405020304" pitchFamily="18" charset="0"/>
              </a:rPr>
              <a:t>vị</a:t>
            </a:r>
            <a:r>
              <a:rPr lang="en-US" altLang="x-none" sz="2400" b="1" dirty="0">
                <a:ln>
                  <a:solidFill>
                    <a:srgbClr val="FFFF00"/>
                  </a:solidFill>
                </a:ln>
                <a:latin typeface="Times New Roman" panose="02020603050405020304" pitchFamily="18" charset="0"/>
                <a:cs typeface="Times New Roman" panose="02020603050405020304" pitchFamily="18" charset="0"/>
              </a:rPr>
              <a:t> ngữ </a:t>
            </a:r>
            <a:r>
              <a:rPr lang="en-US" altLang="x-none" sz="2400" b="1" dirty="0" err="1">
                <a:ln>
                  <a:solidFill>
                    <a:srgbClr val="FFFF00"/>
                  </a:solidFill>
                </a:ln>
                <a:latin typeface="Times New Roman" panose="02020603050405020304" pitchFamily="18" charset="0"/>
                <a:cs typeface="Times New Roman" panose="02020603050405020304" pitchFamily="18" charset="0"/>
              </a:rPr>
              <a:t>trong</a:t>
            </a:r>
            <a:r>
              <a:rPr lang="en-US" altLang="x-none" sz="2400" b="1" dirty="0">
                <a:ln>
                  <a:solidFill>
                    <a:srgbClr val="FFFF00"/>
                  </a:solidFill>
                </a:ln>
                <a:latin typeface="Times New Roman" panose="02020603050405020304" pitchFamily="18" charset="0"/>
                <a:cs typeface="Times New Roman" panose="02020603050405020304" pitchFamily="18" charset="0"/>
              </a:rPr>
              <a:t> </a:t>
            </a:r>
            <a:r>
              <a:rPr lang="en-US" altLang="x-none" sz="2400" b="1" dirty="0" err="1">
                <a:ln>
                  <a:solidFill>
                    <a:srgbClr val="FFFF00"/>
                  </a:solidFill>
                </a:ln>
                <a:latin typeface="Times New Roman" panose="02020603050405020304" pitchFamily="18" charset="0"/>
                <a:cs typeface="Times New Roman" panose="02020603050405020304" pitchFamily="18" charset="0"/>
              </a:rPr>
              <a:t>câu</a:t>
            </a:r>
            <a:r>
              <a:rPr lang="vi-VN" altLang="x-none" sz="2400" b="1" dirty="0">
                <a:ln>
                  <a:solidFill>
                    <a:srgbClr val="FFFF00"/>
                  </a:solidFill>
                </a:ln>
                <a:latin typeface="Times New Roman" panose="02020603050405020304" pitchFamily="18" charset="0"/>
                <a:cs typeface="Times New Roman" panose="02020603050405020304" pitchFamily="18" charset="0"/>
              </a:rPr>
              <a:t>?</a:t>
            </a:r>
            <a:endParaRPr lang="x-none" altLang="x-none" sz="2400" b="1" dirty="0">
              <a:ln>
                <a:solidFill>
                  <a:srgbClr val="FFFF00"/>
                </a:solidFill>
              </a:ln>
              <a:latin typeface="Times New Roman" panose="02020603050405020304" pitchFamily="18" charset="0"/>
              <a:cs typeface="Times New Roman" panose="02020603050405020304" pitchFamily="18" charset="0"/>
            </a:endParaRPr>
          </a:p>
        </p:txBody>
      </p:sp>
      <p:cxnSp>
        <p:nvCxnSpPr>
          <p:cNvPr id="10" name="Straight Connector 9"/>
          <p:cNvCxnSpPr>
            <a:cxnSpLocks/>
          </p:cNvCxnSpPr>
          <p:nvPr/>
        </p:nvCxnSpPr>
        <p:spPr>
          <a:xfrm flipH="1">
            <a:off x="6513922" y="2233613"/>
            <a:ext cx="39278" cy="3997505"/>
          </a:xfrm>
          <a:prstGeom prst="line">
            <a:avLst/>
          </a:prstGeom>
          <a:ln w="25400">
            <a:solidFill>
              <a:srgbClr val="FF0000"/>
            </a:solidFill>
          </a:ln>
        </p:spPr>
        <p:style>
          <a:lnRef idx="2">
            <a:schemeClr val="accent3"/>
          </a:lnRef>
          <a:fillRef idx="0">
            <a:schemeClr val="accent3"/>
          </a:fillRef>
          <a:effectRef idx="1">
            <a:schemeClr val="accent3"/>
          </a:effectRef>
          <a:fontRef idx="minor">
            <a:schemeClr val="tx1"/>
          </a:fontRef>
        </p:style>
      </p:cxnSp>
      <p:pic>
        <p:nvPicPr>
          <p:cNvPr id="5124" name="Ink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3925888"/>
            <a:ext cx="19050"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In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1" y="4506913"/>
            <a:ext cx="17463"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Box 9"/>
          <p:cNvSpPr txBox="1">
            <a:spLocks noChangeArrowheads="1"/>
          </p:cNvSpPr>
          <p:nvPr/>
        </p:nvSpPr>
        <p:spPr bwMode="auto">
          <a:xfrm>
            <a:off x="678730" y="2433638"/>
            <a:ext cx="5664726"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marL="514350" indent="-514350" algn="just">
              <a:buAutoNum type="alphaLcPeriod"/>
            </a:pPr>
            <a:r>
              <a:rPr lang="en-US" altLang="en-US" sz="2800" i="1" dirty="0" err="1" smtClean="0">
                <a:latin typeface="Times New Roman" panose="02020603050405020304" pitchFamily="18" charset="0"/>
                <a:cs typeface="Times New Roman" panose="02020603050405020304" pitchFamily="18" charset="0"/>
              </a:rPr>
              <a:t>Biết</a:t>
            </a:r>
            <a:r>
              <a:rPr lang="en-US" altLang="en-US" sz="2800" i="1" dirty="0" smtClean="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chị</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Cốc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rồi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tôi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mới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bò</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lên</a:t>
            </a:r>
            <a:r>
              <a:rPr lang="en-US" altLang="en-US" sz="2800" i="1" dirty="0" smtClean="0">
                <a:latin typeface="Times New Roman" panose="02020603050405020304" pitchFamily="18" charset="0"/>
                <a:cs typeface="Times New Roman" panose="02020603050405020304" pitchFamily="18" charset="0"/>
              </a:rPr>
              <a:t>.</a:t>
            </a:r>
          </a:p>
          <a:p>
            <a:pPr marL="0" indent="0" algn="just"/>
            <a:endParaRPr lang="en-US" altLang="en-US" sz="2800" i="1" dirty="0">
              <a:latin typeface="Times New Roman" panose="02020603050405020304" pitchFamily="18" charset="0"/>
              <a:cs typeface="Times New Roman" panose="02020603050405020304" pitchFamily="18" charset="0"/>
            </a:endParaRPr>
          </a:p>
          <a:p>
            <a:pPr marL="169863" indent="-169863" algn="just"/>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Biết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chị</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Cốc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rồi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tôi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mới</a:t>
            </a:r>
            <a:r>
              <a:rPr lang="en-US" altLang="en-US" sz="2800" i="1" dirty="0">
                <a:latin typeface="Times New Roman" panose="02020603050405020304" pitchFamily="18" charset="0"/>
                <a:cs typeface="Times New Roman" panose="02020603050405020304" pitchFamily="18" charset="0"/>
              </a:rPr>
              <a:t> mon men </a:t>
            </a:r>
            <a:r>
              <a:rPr lang="en-US" altLang="en-US" sz="2800" i="1" dirty="0" err="1">
                <a:latin typeface="Times New Roman" panose="02020603050405020304" pitchFamily="18" charset="0"/>
                <a:cs typeface="Times New Roman" panose="02020603050405020304" pitchFamily="18" charset="0"/>
              </a:rPr>
              <a:t>bò</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lên</a:t>
            </a:r>
            <a:r>
              <a:rPr lang="en-US" altLang="en-US" sz="2800" i="1" dirty="0">
                <a:latin typeface="Times New Roman" panose="02020603050405020304" pitchFamily="18" charset="0"/>
                <a:cs typeface="Times New Roman" panose="02020603050405020304" pitchFamily="18" charset="0"/>
              </a:rPr>
              <a:t>.</a:t>
            </a:r>
          </a:p>
          <a:p>
            <a:pPr algn="just">
              <a:buFontTx/>
              <a:buAutoNum type="alphaLcParenR"/>
            </a:pPr>
            <a:endParaRPr lang="en-US" altLang="en-US" sz="2400" i="1" dirty="0">
              <a:solidFill>
                <a:schemeClr val="bg1"/>
              </a:solidFill>
              <a:latin typeface="Times New Roman" panose="02020603050405020304" pitchFamily="18" charset="0"/>
              <a:cs typeface="Times New Roman" panose="02020603050405020304" pitchFamily="18" charset="0"/>
            </a:endParaRPr>
          </a:p>
        </p:txBody>
      </p:sp>
      <p:sp>
        <p:nvSpPr>
          <p:cNvPr id="4103" name="TextBox 20"/>
          <p:cNvSpPr txBox="1">
            <a:spLocks noChangeArrowheads="1"/>
          </p:cNvSpPr>
          <p:nvPr/>
        </p:nvSpPr>
        <p:spPr bwMode="auto">
          <a:xfrm>
            <a:off x="6762945" y="2433638"/>
            <a:ext cx="5429055"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2800" i="1" dirty="0" err="1">
                <a:latin typeface="Times New Roman" panose="02020603050405020304" pitchFamily="18" charset="0"/>
                <a:cs typeface="Times New Roman" panose="02020603050405020304" pitchFamily="18" charset="0"/>
              </a:rPr>
              <a:t>b.Trông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thấy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tôi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Dế</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Choắt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đã</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khóc</a:t>
            </a:r>
            <a:r>
              <a:rPr lang="en-US" altLang="en-US" sz="2800" i="1" dirty="0" smtClean="0">
                <a:latin typeface="Times New Roman" panose="02020603050405020304" pitchFamily="18" charset="0"/>
                <a:cs typeface="Times New Roman" panose="02020603050405020304" pitchFamily="18" charset="0"/>
              </a:rPr>
              <a:t>.</a:t>
            </a:r>
          </a:p>
          <a:p>
            <a:pPr algn="just"/>
            <a:endParaRPr lang="en-US" altLang="en-US" sz="2800" i="1" dirty="0">
              <a:latin typeface="Times New Roman" panose="02020603050405020304" pitchFamily="18" charset="0"/>
              <a:cs typeface="Times New Roman" panose="02020603050405020304" pitchFamily="18" charset="0"/>
            </a:endParaRPr>
          </a:p>
          <a:p>
            <a:pPr algn="just"/>
            <a:r>
              <a:rPr lang="en-US" altLang="en-US" sz="2800" i="1" dirty="0" err="1">
                <a:latin typeface="Times New Roman" panose="02020603050405020304" pitchFamily="18" charset="0"/>
                <a:cs typeface="Times New Roman" panose="02020603050405020304" pitchFamily="18" charset="0"/>
              </a:rPr>
              <a:t>Trông</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thấy</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tôi</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Dế</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Choắt</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đã</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khóc</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thảm</a:t>
            </a:r>
            <a:r>
              <a:rPr lang="en-US" altLang="en-US" sz="2800" i="1" dirty="0">
                <a:latin typeface="Times New Roman" panose="02020603050405020304" pitchFamily="18" charset="0"/>
                <a:cs typeface="Times New Roman" panose="02020603050405020304" pitchFamily="18" charset="0"/>
              </a:rPr>
              <a:t> </a:t>
            </a:r>
            <a:r>
              <a:rPr lang="en-US" altLang="en-US" sz="2800" i="1" dirty="0" err="1">
                <a:latin typeface="Times New Roman" panose="02020603050405020304" pitchFamily="18" charset="0"/>
                <a:cs typeface="Times New Roman" panose="02020603050405020304" pitchFamily="18" charset="0"/>
              </a:rPr>
              <a:t>thiết</a:t>
            </a:r>
            <a:r>
              <a:rPr lang="en-US" altLang="en-US" sz="2800" i="1" dirty="0">
                <a:latin typeface="Times New Roman" panose="02020603050405020304" pitchFamily="18" charset="0"/>
                <a:cs typeface="Times New Roman" panose="02020603050405020304" pitchFamily="18" charset="0"/>
              </a:rPr>
              <a:t>.</a:t>
            </a:r>
          </a:p>
          <a:p>
            <a:pPr algn="just"/>
            <a:endParaRPr lang="en-US" altLang="en-US" sz="2800" dirty="0"/>
          </a:p>
          <a:p>
            <a:pPr algn="just"/>
            <a:endParaRPr lang="en-US" altLang="en-US" dirty="0"/>
          </a:p>
        </p:txBody>
      </p:sp>
    </p:spTree>
    <p:extLst>
      <p:ext uri="{BB962C8B-B14F-4D97-AF65-F5344CB8AC3E}">
        <p14:creationId xmlns:p14="http://schemas.microsoft.com/office/powerpoint/2010/main" val="142143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10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02">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410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vi-VN" altLang="en-US" sz="2400" dirty="0" smtClean="0">
                <a:latin typeface="Times New Roman" panose="02020603050405020304" pitchFamily="18" charset="0"/>
                <a:cs typeface="Times New Roman" panose="02020603050405020304" pitchFamily="18" charset="0"/>
              </a:rPr>
              <a:t>PHIẾU </a:t>
            </a:r>
            <a:r>
              <a:rPr lang="vi-VN" altLang="en-US" sz="2400" dirty="0">
                <a:latin typeface="Times New Roman" panose="02020603050405020304" pitchFamily="18" charset="0"/>
                <a:cs typeface="Times New Roman" panose="02020603050405020304" pitchFamily="18" charset="0"/>
              </a:rPr>
              <a:t>HỌC </a:t>
            </a:r>
            <a:r>
              <a:rPr lang="vi-VN" altLang="en-US" sz="2400" dirty="0" smtClean="0">
                <a:latin typeface="Times New Roman" panose="02020603050405020304" pitchFamily="18" charset="0"/>
                <a:cs typeface="Times New Roman" panose="02020603050405020304" pitchFamily="18" charset="0"/>
              </a:rPr>
              <a:t>TẬP</a:t>
            </a:r>
            <a:r>
              <a:rPr lang="vi-VN" altLang="en-US" sz="2400" dirty="0">
                <a:latin typeface="Times New Roman" panose="02020603050405020304" pitchFamily="18" charset="0"/>
                <a:cs typeface="Times New Roman" panose="02020603050405020304" pitchFamily="18" charset="0"/>
              </a:rPr>
              <a:t/>
            </a:r>
            <a:br>
              <a:rPr lang="vi-VN" altLang="en-US" sz="2400" dirty="0">
                <a:latin typeface="Times New Roman" panose="02020603050405020304" pitchFamily="18" charset="0"/>
                <a:cs typeface="Times New Roman" panose="02020603050405020304" pitchFamily="18" charset="0"/>
              </a:rPr>
            </a:br>
            <a:r>
              <a:rPr lang="vi-VN" altLang="en-US" sz="2400" dirty="0">
                <a:latin typeface="Times New Roman" panose="02020603050405020304" pitchFamily="18" charset="0"/>
                <a:cs typeface="Times New Roman" panose="02020603050405020304" pitchFamily="18" charset="0"/>
              </a:rPr>
              <a:t>Nhóm: </a:t>
            </a:r>
            <a:endParaRPr lang="en-US" altLang="en-US" sz="2400" dirty="0">
              <a:latin typeface="Times New Roman" panose="02020603050405020304" pitchFamily="18" charset="0"/>
              <a:cs typeface="Times New Roman" panose="02020603050405020304" pitchFamily="18" charset="0"/>
            </a:endParaRPr>
          </a:p>
        </p:txBody>
      </p:sp>
      <p:graphicFrame>
        <p:nvGraphicFramePr>
          <p:cNvPr id="7" name="Content Placeholder 6"/>
          <p:cNvGraphicFramePr>
            <a:graphicFrameLocks noGrp="1"/>
          </p:cNvGraphicFramePr>
          <p:nvPr>
            <p:ph idx="1"/>
          </p:nvPr>
        </p:nvGraphicFramePr>
        <p:xfrm>
          <a:off x="1905000" y="1447800"/>
          <a:ext cx="8382000" cy="3276600"/>
        </p:xfrm>
        <a:graphic>
          <a:graphicData uri="http://schemas.openxmlformats.org/drawingml/2006/table">
            <a:tbl>
              <a:tblPr firstRow="1" bandRow="1">
                <a:tableStyleId>{5C22544A-7EE6-4342-B048-85BDC9FD1C3A}</a:tableStyleId>
              </a:tblPr>
              <a:tblGrid>
                <a:gridCol w="2895600"/>
                <a:gridCol w="2743200"/>
                <a:gridCol w="2743200"/>
              </a:tblGrid>
              <a:tr h="370840">
                <a:tc>
                  <a:txBody>
                    <a:bodyPr/>
                    <a:lstStyle/>
                    <a:p>
                      <a:r>
                        <a:rPr lang="vi-VN" sz="2000" dirty="0" smtClean="0">
                          <a:solidFill>
                            <a:schemeClr val="tx1"/>
                          </a:solidFill>
                          <a:latin typeface="Times New Roman" pitchFamily="18" charset="0"/>
                          <a:cs typeface="Times New Roman" pitchFamily="18" charset="0"/>
                        </a:rPr>
                        <a:t>Tên văn</a:t>
                      </a:r>
                      <a:r>
                        <a:rPr lang="vi-VN" sz="2000" baseline="0" dirty="0" smtClean="0">
                          <a:solidFill>
                            <a:schemeClr val="tx1"/>
                          </a:solidFill>
                          <a:latin typeface="Times New Roman" pitchFamily="18" charset="0"/>
                          <a:cs typeface="Times New Roman" pitchFamily="18" charset="0"/>
                        </a:rPr>
                        <a:t> bản</a:t>
                      </a:r>
                      <a:endParaRPr lang="en-US" sz="2000" dirty="0">
                        <a:solidFill>
                          <a:schemeClr val="tx1"/>
                        </a:solidFill>
                        <a:latin typeface="Times New Roman" pitchFamily="18" charset="0"/>
                        <a:cs typeface="Times New Roman" pitchFamily="18" charset="0"/>
                      </a:endParaRPr>
                    </a:p>
                  </a:txBody>
                  <a:tcPr/>
                </a:tc>
                <a:tc>
                  <a:txBody>
                    <a:bodyPr/>
                    <a:lstStyle/>
                    <a:p>
                      <a:r>
                        <a:rPr lang="vi-VN" sz="2000" dirty="0" smtClean="0">
                          <a:solidFill>
                            <a:schemeClr val="tx1"/>
                          </a:solidFill>
                          <a:latin typeface="Times New Roman" pitchFamily="18" charset="0"/>
                          <a:cs typeface="Times New Roman" pitchFamily="18" charset="0"/>
                        </a:rPr>
                        <a:t>Câu</a:t>
                      </a:r>
                      <a:r>
                        <a:rPr lang="vi-VN" sz="2000" baseline="0" dirty="0" smtClean="0">
                          <a:solidFill>
                            <a:schemeClr val="tx1"/>
                          </a:solidFill>
                          <a:latin typeface="Times New Roman" pitchFamily="18" charset="0"/>
                          <a:cs typeface="Times New Roman" pitchFamily="18" charset="0"/>
                        </a:rPr>
                        <a:t> có vị ngữ là 1 chuỗi các cụm ĐT, TT</a:t>
                      </a:r>
                      <a:endParaRPr lang="en-US" sz="2000" dirty="0">
                        <a:solidFill>
                          <a:schemeClr val="tx1"/>
                        </a:solidFill>
                        <a:latin typeface="Times New Roman" pitchFamily="18" charset="0"/>
                        <a:cs typeface="Times New Roman" pitchFamily="18" charset="0"/>
                      </a:endParaRPr>
                    </a:p>
                  </a:txBody>
                  <a:tcPr/>
                </a:tc>
                <a:tc>
                  <a:txBody>
                    <a:bodyPr/>
                    <a:lstStyle/>
                    <a:p>
                      <a:r>
                        <a:rPr lang="vi-VN" sz="2000" dirty="0" smtClean="0">
                          <a:solidFill>
                            <a:schemeClr val="tx1"/>
                          </a:solidFill>
                          <a:latin typeface="Times New Roman" pitchFamily="18" charset="0"/>
                          <a:cs typeface="Times New Roman" pitchFamily="18" charset="0"/>
                        </a:rPr>
                        <a:t>      Tác</a:t>
                      </a:r>
                      <a:r>
                        <a:rPr lang="vi-VN" sz="2000" baseline="0" dirty="0" smtClean="0">
                          <a:solidFill>
                            <a:schemeClr val="tx1"/>
                          </a:solidFill>
                          <a:latin typeface="Times New Roman" pitchFamily="18" charset="0"/>
                          <a:cs typeface="Times New Roman" pitchFamily="18" charset="0"/>
                        </a:rPr>
                        <a:t> dụng</a:t>
                      </a:r>
                      <a:endParaRPr lang="en-US" sz="2000" dirty="0">
                        <a:solidFill>
                          <a:schemeClr val="tx1"/>
                        </a:solidFill>
                        <a:latin typeface="Times New Roman" pitchFamily="18" charset="0"/>
                        <a:cs typeface="Times New Roman" pitchFamily="18" charset="0"/>
                      </a:endParaRPr>
                    </a:p>
                  </a:txBody>
                  <a:tcPr/>
                </a:tc>
              </a:tr>
              <a:tr h="1127760">
                <a:tc>
                  <a:txBody>
                    <a:bodyPr/>
                    <a:lstStyle/>
                    <a:p>
                      <a:r>
                        <a:rPr lang="vi-VN" sz="2000" dirty="0" smtClean="0">
                          <a:solidFill>
                            <a:schemeClr val="tx1"/>
                          </a:solidFill>
                          <a:latin typeface="Times New Roman" pitchFamily="18" charset="0"/>
                          <a:cs typeface="Times New Roman" pitchFamily="18" charset="0"/>
                        </a:rPr>
                        <a:t>Bài</a:t>
                      </a:r>
                      <a:r>
                        <a:rPr lang="vi-VN" sz="2000" baseline="0" dirty="0" smtClean="0">
                          <a:solidFill>
                            <a:schemeClr val="tx1"/>
                          </a:solidFill>
                          <a:latin typeface="Times New Roman" pitchFamily="18" charset="0"/>
                          <a:cs typeface="Times New Roman" pitchFamily="18" charset="0"/>
                        </a:rPr>
                        <a:t> học đường đời dầu tiên.</a:t>
                      </a:r>
                      <a:endParaRPr lang="en-US" sz="2000" dirty="0">
                        <a:solidFill>
                          <a:schemeClr val="tx1"/>
                        </a:solidFill>
                        <a:latin typeface="Times New Roman" pitchFamily="18" charset="0"/>
                        <a:cs typeface="Times New Roman" pitchFamily="18" charset="0"/>
                      </a:endParaRPr>
                    </a:p>
                  </a:txBody>
                  <a:tcPr/>
                </a:tc>
                <a:tc>
                  <a:txBody>
                    <a:bodyPr/>
                    <a:lstStyle/>
                    <a:p>
                      <a:endParaRPr lang="en-US" sz="2000" dirty="0">
                        <a:solidFill>
                          <a:schemeClr val="tx1"/>
                        </a:solidFill>
                        <a:latin typeface="Times New Roman" pitchFamily="18" charset="0"/>
                        <a:cs typeface="Times New Roman" pitchFamily="18" charset="0"/>
                      </a:endParaRPr>
                    </a:p>
                  </a:txBody>
                  <a:tcPr/>
                </a:tc>
                <a:tc>
                  <a:txBody>
                    <a:bodyPr/>
                    <a:lstStyle/>
                    <a:p>
                      <a:endParaRPr lang="en-US" sz="2000" dirty="0">
                        <a:solidFill>
                          <a:schemeClr val="tx1"/>
                        </a:solidFill>
                        <a:latin typeface="Times New Roman" pitchFamily="18" charset="0"/>
                        <a:cs typeface="Times New Roman" pitchFamily="18" charset="0"/>
                      </a:endParaRPr>
                    </a:p>
                  </a:txBody>
                  <a:tcPr/>
                </a:tc>
              </a:tr>
              <a:tr h="1447800">
                <a:tc>
                  <a:txBody>
                    <a:bodyPr/>
                    <a:lstStyle/>
                    <a:p>
                      <a:r>
                        <a:rPr lang="vi-VN" sz="2000" dirty="0" smtClean="0">
                          <a:solidFill>
                            <a:schemeClr val="tx1"/>
                          </a:solidFill>
                          <a:latin typeface="Times New Roman" pitchFamily="18" charset="0"/>
                          <a:cs typeface="Times New Roman" pitchFamily="18" charset="0"/>
                        </a:rPr>
                        <a:t>Giọt</a:t>
                      </a:r>
                      <a:r>
                        <a:rPr lang="vi-VN" sz="2000" baseline="0" dirty="0" smtClean="0">
                          <a:solidFill>
                            <a:schemeClr val="tx1"/>
                          </a:solidFill>
                          <a:latin typeface="Times New Roman" pitchFamily="18" charset="0"/>
                          <a:cs typeface="Times New Roman" pitchFamily="18" charset="0"/>
                        </a:rPr>
                        <a:t> sương đêm.</a:t>
                      </a:r>
                      <a:endParaRPr lang="en-US" sz="2000" dirty="0">
                        <a:solidFill>
                          <a:schemeClr val="tx1"/>
                        </a:solidFill>
                        <a:latin typeface="Times New Roman" pitchFamily="18" charset="0"/>
                        <a:cs typeface="Times New Roman" pitchFamily="18" charset="0"/>
                      </a:endParaRPr>
                    </a:p>
                  </a:txBody>
                  <a:tcPr/>
                </a:tc>
                <a:tc>
                  <a:txBody>
                    <a:bodyPr/>
                    <a:lstStyle/>
                    <a:p>
                      <a:endParaRPr lang="en-US" sz="2000" dirty="0">
                        <a:solidFill>
                          <a:schemeClr val="tx1"/>
                        </a:solidFill>
                        <a:latin typeface="Times New Roman" pitchFamily="18" charset="0"/>
                        <a:cs typeface="Times New Roman" pitchFamily="18" charset="0"/>
                      </a:endParaRPr>
                    </a:p>
                  </a:txBody>
                  <a:tcPr/>
                </a:tc>
                <a:tc>
                  <a:txBody>
                    <a:bodyPr/>
                    <a:lstStyle/>
                    <a:p>
                      <a:endParaRPr lang="en-US" sz="2000" dirty="0">
                        <a:solidFill>
                          <a:schemeClr val="tx1"/>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8731405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2791905" y="688943"/>
            <a:ext cx="5486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vi-VN" altLang="en-US" sz="2800" dirty="0" smtClean="0">
                <a:solidFill>
                  <a:srgbClr val="FF0000"/>
                </a:solidFill>
                <a:latin typeface="Times New Roman" panose="02020603050405020304" pitchFamily="18" charset="0"/>
                <a:cs typeface="Times New Roman" panose="02020603050405020304" pitchFamily="18" charset="0"/>
              </a:rPr>
              <a:t>Đọc </a:t>
            </a:r>
            <a:r>
              <a:rPr lang="vi-VN" altLang="en-US" sz="2800" dirty="0">
                <a:solidFill>
                  <a:srgbClr val="FF0000"/>
                </a:solidFill>
                <a:latin typeface="Times New Roman" panose="02020603050405020304" pitchFamily="18" charset="0"/>
                <a:cs typeface="Times New Roman" panose="02020603050405020304" pitchFamily="18" charset="0"/>
              </a:rPr>
              <a:t>đoạn văn sau:</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a:spLocks noChangeArrowheads="1"/>
          </p:cNvSpPr>
          <p:nvPr/>
        </p:nvSpPr>
        <p:spPr bwMode="auto">
          <a:xfrm>
            <a:off x="1395169" y="1506717"/>
            <a:ext cx="9572015" cy="483235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vi-VN" altLang="en-US" sz="2800" dirty="0">
                <a:latin typeface="Times New Roman" panose="02020603050405020304" pitchFamily="18" charset="0"/>
                <a:cs typeface="Times New Roman" panose="02020603050405020304" pitchFamily="18" charset="0"/>
              </a:rPr>
              <a:t>    Thỉnh thoảng, muốn thử sự lợi hại của những chiếc vuốt, </a:t>
            </a:r>
            <a:r>
              <a:rPr lang="vi-VN" altLang="en-US" sz="2800" dirty="0" smtClean="0">
                <a:latin typeface="Times New Roman" panose="02020603050405020304" pitchFamily="18" charset="0"/>
                <a:cs typeface="Times New Roman" panose="02020603050405020304" pitchFamily="18" charset="0"/>
              </a:rPr>
              <a:t>tôi </a:t>
            </a:r>
            <a:r>
              <a:rPr lang="vi-VN" altLang="en-US" sz="2800" dirty="0">
                <a:latin typeface="Times New Roman" panose="02020603050405020304" pitchFamily="18" charset="0"/>
                <a:cs typeface="Times New Roman" panose="02020603050405020304" pitchFamily="18" charset="0"/>
              </a:rPr>
              <a:t>co cẳng lên, đạp phanh phách vào các ngọn cỏ. </a:t>
            </a:r>
            <a:r>
              <a:rPr lang="vi-VN" altLang="en-US" sz="2800" dirty="0" smtClean="0">
                <a:latin typeface="Times New Roman" panose="02020603050405020304" pitchFamily="18" charset="0"/>
                <a:cs typeface="Times New Roman" panose="02020603050405020304" pitchFamily="18" charset="0"/>
              </a:rPr>
              <a:t>Những </a:t>
            </a:r>
            <a:r>
              <a:rPr lang="vi-VN" altLang="en-US" sz="2800" dirty="0">
                <a:latin typeface="Times New Roman" panose="02020603050405020304" pitchFamily="18" charset="0"/>
                <a:cs typeface="Times New Roman" panose="02020603050405020304" pitchFamily="18" charset="0"/>
              </a:rPr>
              <a:t>ngọn cỏ gẫy rạp, y như có nhát dao vừa lia qua. </a:t>
            </a:r>
            <a:r>
              <a:rPr lang="vi-VN" altLang="en-US" sz="2800" dirty="0" smtClean="0">
                <a:latin typeface="Times New Roman" panose="02020603050405020304" pitchFamily="18" charset="0"/>
                <a:cs typeface="Times New Roman" panose="02020603050405020304" pitchFamily="18" charset="0"/>
              </a:rPr>
              <a:t>Đôi </a:t>
            </a:r>
            <a:r>
              <a:rPr lang="vi-VN" altLang="en-US" sz="2800" dirty="0">
                <a:latin typeface="Times New Roman" panose="02020603050405020304" pitchFamily="18" charset="0"/>
                <a:cs typeface="Times New Roman" panose="02020603050405020304" pitchFamily="18" charset="0"/>
              </a:rPr>
              <a:t>cánh tôi trước kia ngắn hủn hoẳn, bây giờ thành cái áo </a:t>
            </a:r>
            <a:r>
              <a:rPr lang="vi-VN" altLang="en-US" sz="2800" dirty="0" smtClean="0">
                <a:latin typeface="Times New Roman" panose="02020603050405020304" pitchFamily="18" charset="0"/>
                <a:cs typeface="Times New Roman" panose="02020603050405020304" pitchFamily="18" charset="0"/>
              </a:rPr>
              <a:t>dài </a:t>
            </a:r>
            <a:r>
              <a:rPr lang="vi-VN" altLang="en-US" sz="2800" dirty="0">
                <a:latin typeface="Times New Roman" panose="02020603050405020304" pitchFamily="18" charset="0"/>
                <a:cs typeface="Times New Roman" panose="02020603050405020304" pitchFamily="18" charset="0"/>
              </a:rPr>
              <a:t>kín xuống tận chấm đuôi. Mỗi khi tôi vũ lên, đã nghe </a:t>
            </a:r>
            <a:r>
              <a:rPr lang="vi-VN" altLang="en-US" sz="2800" dirty="0" smtClean="0">
                <a:latin typeface="Times New Roman" panose="02020603050405020304" pitchFamily="18" charset="0"/>
                <a:cs typeface="Times New Roman" panose="02020603050405020304" pitchFamily="18" charset="0"/>
              </a:rPr>
              <a:t>tiếng</a:t>
            </a:r>
            <a:r>
              <a:rPr lang="en-US" altLang="en-US" sz="2800" dirty="0" smtClean="0">
                <a:latin typeface="Times New Roman" panose="02020603050405020304" pitchFamily="18" charset="0"/>
                <a:cs typeface="Times New Roman" panose="02020603050405020304" pitchFamily="18" charset="0"/>
              </a:rPr>
              <a:t> </a:t>
            </a:r>
            <a:r>
              <a:rPr lang="vi-VN" altLang="en-US" sz="2800" dirty="0" smtClean="0">
                <a:latin typeface="Times New Roman" panose="02020603050405020304" pitchFamily="18" charset="0"/>
                <a:cs typeface="Times New Roman" panose="02020603050405020304" pitchFamily="18" charset="0"/>
              </a:rPr>
              <a:t>phành </a:t>
            </a:r>
            <a:r>
              <a:rPr lang="vi-VN" altLang="en-US" sz="2800" dirty="0">
                <a:latin typeface="Times New Roman" panose="02020603050405020304" pitchFamily="18" charset="0"/>
                <a:cs typeface="Times New Roman" panose="02020603050405020304" pitchFamily="18" charset="0"/>
              </a:rPr>
              <a:t>phạch giòn giã. Lúc tôi đi bách bộ thì cả người tôi </a:t>
            </a:r>
            <a:r>
              <a:rPr lang="vi-VN" altLang="en-US" sz="2800" dirty="0" smtClean="0">
                <a:latin typeface="Times New Roman" panose="02020603050405020304" pitchFamily="18" charset="0"/>
                <a:cs typeface="Times New Roman" panose="02020603050405020304" pitchFamily="18" charset="0"/>
              </a:rPr>
              <a:t>rung </a:t>
            </a:r>
            <a:r>
              <a:rPr lang="vi-VN" altLang="en-US" sz="2800" dirty="0">
                <a:latin typeface="Times New Roman" panose="02020603050405020304" pitchFamily="18" charset="0"/>
                <a:cs typeface="Times New Roman" panose="02020603050405020304" pitchFamily="18" charset="0"/>
              </a:rPr>
              <a:t>rinh một màu nâu bóng mỡ soi gương được và rất ưa nhìn.</a:t>
            </a:r>
          </a:p>
          <a:p>
            <a:pPr algn="just"/>
            <a:r>
              <a:rPr lang="vi-VN" altLang="en-US" sz="2800" i="1" dirty="0">
                <a:latin typeface="Times New Roman" panose="02020603050405020304" pitchFamily="18" charset="0"/>
                <a:cs typeface="Times New Roman" panose="02020603050405020304" pitchFamily="18" charset="0"/>
              </a:rPr>
              <a:t>a.Tìm và chỉ ra tác dụng của việc sử dụng từ láy trong đoạn </a:t>
            </a:r>
            <a:r>
              <a:rPr lang="vi-VN" altLang="en-US" sz="2800" i="1" dirty="0" smtClean="0">
                <a:latin typeface="Times New Roman" panose="02020603050405020304" pitchFamily="18" charset="0"/>
                <a:cs typeface="Times New Roman" panose="02020603050405020304" pitchFamily="18" charset="0"/>
              </a:rPr>
              <a:t>văn </a:t>
            </a:r>
            <a:r>
              <a:rPr lang="vi-VN" altLang="en-US" sz="2800" i="1" dirty="0">
                <a:latin typeface="Times New Roman" panose="02020603050405020304" pitchFamily="18" charset="0"/>
                <a:cs typeface="Times New Roman" panose="02020603050405020304" pitchFamily="18" charset="0"/>
              </a:rPr>
              <a:t>trên.</a:t>
            </a:r>
          </a:p>
          <a:p>
            <a:pPr algn="just"/>
            <a:r>
              <a:rPr lang="vi-VN" altLang="en-US" sz="2800" i="1" dirty="0">
                <a:latin typeface="Times New Roman" panose="02020603050405020304" pitchFamily="18" charset="0"/>
                <a:cs typeface="Times New Roman" panose="02020603050405020304" pitchFamily="18" charset="0"/>
              </a:rPr>
              <a:t>b.Tìm và chỉ ra tác dụng của phép so sánh được sử dụng </a:t>
            </a:r>
            <a:r>
              <a:rPr lang="vi-VN" altLang="en-US" sz="2800" i="1" dirty="0" smtClean="0">
                <a:latin typeface="Times New Roman" panose="02020603050405020304" pitchFamily="18" charset="0"/>
                <a:cs typeface="Times New Roman" panose="02020603050405020304" pitchFamily="18" charset="0"/>
              </a:rPr>
              <a:t>trong </a:t>
            </a:r>
            <a:r>
              <a:rPr lang="vi-VN" altLang="en-US" sz="2800" i="1" dirty="0">
                <a:latin typeface="Times New Roman" panose="02020603050405020304" pitchFamily="18" charset="0"/>
                <a:cs typeface="Times New Roman" panose="02020603050405020304" pitchFamily="18" charset="0"/>
              </a:rPr>
              <a:t>đoạn văn trên.</a:t>
            </a:r>
          </a:p>
        </p:txBody>
      </p:sp>
    </p:spTree>
    <p:extLst>
      <p:ext uri="{BB962C8B-B14F-4D97-AF65-F5344CB8AC3E}">
        <p14:creationId xmlns:p14="http://schemas.microsoft.com/office/powerpoint/2010/main" val="1728374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750"/>
            <a:ext cx="9093200" cy="682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1503363" y="31750"/>
            <a:ext cx="9093201" cy="6826250"/>
          </a:xfrm>
          <a:prstGeom prst="roundRect">
            <a:avLst/>
          </a:prstGeom>
          <a:solidFill>
            <a:srgbClr val="00B050">
              <a:alpha val="51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x-none" dirty="0">
              <a:solidFill>
                <a:schemeClr val="bg1"/>
              </a:solidFill>
            </a:endParaRPr>
          </a:p>
        </p:txBody>
      </p:sp>
      <p:pic>
        <p:nvPicPr>
          <p:cNvPr id="8196" name="Ink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4438" y="3925888"/>
            <a:ext cx="19050"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Ink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8151" y="4506913"/>
            <a:ext cx="17463"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Text Box 17"/>
          <p:cNvSpPr txBox="1">
            <a:spLocks noChangeArrowheads="1"/>
          </p:cNvSpPr>
          <p:nvPr/>
        </p:nvSpPr>
        <p:spPr bwMode="auto">
          <a:xfrm>
            <a:off x="3310731" y="207964"/>
            <a:ext cx="5570537" cy="584200"/>
          </a:xfrm>
          <a:prstGeom prst="rect">
            <a:avLst/>
          </a:prstGeom>
          <a:noFill/>
          <a:ln>
            <a:noFill/>
          </a:ln>
          <a:effectLst>
            <a:outerShdw dist="35921" dir="2700000" sy="50000" kx="2115830" algn="bl" rotWithShape="0">
              <a:srgbClr val="C0C0C0">
                <a:alpha val="7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vi-VN" altLang="en-US" sz="3200" b="1" dirty="0" smtClean="0">
                <a:latin typeface="Times New Roman" panose="02020603050405020304" pitchFamily="18" charset="0"/>
                <a:cs typeface="Times New Roman" panose="02020603050405020304" pitchFamily="18" charset="0"/>
              </a:rPr>
              <a:t>Đọc </a:t>
            </a:r>
            <a:r>
              <a:rPr lang="vi-VN" altLang="en-US" sz="3200" b="1" dirty="0">
                <a:latin typeface="Times New Roman" panose="02020603050405020304" pitchFamily="18" charset="0"/>
                <a:cs typeface="Times New Roman" panose="02020603050405020304" pitchFamily="18" charset="0"/>
              </a:rPr>
              <a:t>đoạn văn sau:</a:t>
            </a:r>
            <a:endParaRPr lang="en-US" altLang="en-US" sz="3200" b="1" dirty="0">
              <a:latin typeface="Times New Roman" panose="02020603050405020304" pitchFamily="18" charset="0"/>
              <a:cs typeface="Times New Roman" panose="02020603050405020304" pitchFamily="18" charset="0"/>
            </a:endParaRPr>
          </a:p>
        </p:txBody>
      </p:sp>
      <p:sp>
        <p:nvSpPr>
          <p:cNvPr id="7" name="Text Box 4"/>
          <p:cNvSpPr txBox="1">
            <a:spLocks noChangeArrowheads="1"/>
          </p:cNvSpPr>
          <p:nvPr/>
        </p:nvSpPr>
        <p:spPr bwMode="auto">
          <a:xfrm>
            <a:off x="1752600" y="792164"/>
            <a:ext cx="868680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just">
              <a:defRPr/>
            </a:pPr>
            <a:r>
              <a:rPr lang="vi-VN" sz="2800" dirty="0">
                <a:latin typeface="Times New Roman" pitchFamily="18" charset="0"/>
                <a:cs typeface="Times New Roman" pitchFamily="18" charset="0"/>
              </a:rPr>
              <a:t>       Tôi đi đứng oai vệ. Mỗi bước đi tôi làm điệu dún dẩy các khoeo chân, rung lên rung xuống hai chiếc râu. Cho ra kiểu cách con nhà võ. Tôi </a:t>
            </a:r>
            <a:r>
              <a:rPr lang="vi-VN" sz="2800" dirty="0">
                <a:solidFill>
                  <a:srgbClr val="FF0000"/>
                </a:solidFill>
                <a:latin typeface="Times New Roman" pitchFamily="18" charset="0"/>
                <a:cs typeface="Times New Roman" pitchFamily="18" charset="0"/>
              </a:rPr>
              <a:t>tợn</a:t>
            </a:r>
            <a:r>
              <a:rPr lang="vi-VN" sz="2800" dirty="0">
                <a:latin typeface="Times New Roman" pitchFamily="18" charset="0"/>
                <a:cs typeface="Times New Roman" pitchFamily="18" charset="0"/>
              </a:rPr>
              <a:t> lắm. Dám cà khịa với tất cả mọi bà con trong xóm. Khi tôi to tiếng thì ai cũng nhịn, không ai đáp lại.</a:t>
            </a:r>
          </a:p>
          <a:p>
            <a:pPr algn="just">
              <a:defRPr/>
            </a:pPr>
            <a:r>
              <a:rPr lang="vi-VN" altLang="en-US" sz="2800" dirty="0">
                <a:latin typeface="Times New Roman" pitchFamily="18" charset="0"/>
                <a:cs typeface="Times New Roman" pitchFamily="18" charset="0"/>
              </a:rPr>
              <a:t>a. </a:t>
            </a:r>
            <a:r>
              <a:rPr lang="en-US" altLang="en-US" sz="2800" dirty="0" err="1">
                <a:latin typeface="Times New Roman" pitchFamily="18" charset="0"/>
                <a:cs typeface="Times New Roman" pitchFamily="18" charset="0"/>
              </a:rPr>
              <a:t>C</a:t>
            </a:r>
            <a:r>
              <a:rPr lang="en-US" sz="2800" dirty="0" err="1">
                <a:latin typeface="Times New Roman" pitchFamily="18" charset="0"/>
                <a:cs typeface="Times New Roman" pitchFamily="18" charset="0"/>
              </a:rPr>
              <a: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a:t>
            </a:r>
            <a:r>
              <a:rPr lang="vi-VN" sz="2800" dirty="0">
                <a:latin typeface="Times New Roman" pitchFamily="18" charset="0"/>
                <a:cs typeface="Times New Roman" pitchFamily="18" charset="0"/>
              </a:rPr>
              <a:t> của từ </a:t>
            </a:r>
            <a:r>
              <a:rPr lang="en-US" sz="2800" dirty="0">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tợn</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có trong từ điển.</a:t>
            </a:r>
            <a:endParaRPr lang="en-US" sz="2800" dirty="0">
              <a:latin typeface="Times New Roman" pitchFamily="18" charset="0"/>
              <a:cs typeface="Times New Roman" pitchFamily="18" charset="0"/>
            </a:endParaRPr>
          </a:p>
          <a:p>
            <a:pPr marL="0" indent="0" algn="just">
              <a:spcBef>
                <a:spcPct val="50000"/>
              </a:spcBef>
              <a:defRPr/>
            </a:pPr>
            <a:r>
              <a:rPr lang="vi-VN" altLang="en-US" sz="2800" dirty="0">
                <a:latin typeface="Times New Roman" pitchFamily="18" charset="0"/>
                <a:cs typeface="Times New Roman" pitchFamily="18" charset="0"/>
              </a:rPr>
              <a:t>b. Từ </a:t>
            </a:r>
            <a:r>
              <a:rPr lang="en-US" sz="2800" dirty="0">
                <a:latin typeface="Times New Roman" pitchFamily="18" charset="0"/>
                <a:cs typeface="Times New Roman" pitchFamily="18" charset="0"/>
              </a:rPr>
              <a:t>“</a:t>
            </a:r>
            <a:r>
              <a:rPr lang="en-US" sz="2800" dirty="0" err="1">
                <a:solidFill>
                  <a:srgbClr val="FF0000"/>
                </a:solidFill>
                <a:latin typeface="Times New Roman" pitchFamily="18" charset="0"/>
                <a:cs typeface="Times New Roman" pitchFamily="18" charset="0"/>
              </a:rPr>
              <a:t>tợn</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trong đoạn văn trên được sử dụng với nghĩa nào trong các nghĩa trên? Cho biết cơ sở xác định.</a:t>
            </a:r>
            <a:endParaRPr lang="en-US" altLang="en-US" sz="2800"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118787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edge">
                                      <p:cBhvr>
                                        <p:cTn id="7" dur="20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edge">
                                      <p:cBhvr>
                                        <p:cTn id="12" dur="20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edge">
                                      <p:cBhvr>
                                        <p:cTn id="17" dur="20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819;p36">
            <a:extLst>
              <a:ext uri="{FF2B5EF4-FFF2-40B4-BE49-F238E27FC236}">
                <a16:creationId xmlns="" xmlns:a16="http://schemas.microsoft.com/office/drawing/2014/main" id="{C14B6B36-F2AE-423E-AE21-FF35B2653179}"/>
              </a:ext>
            </a:extLst>
          </p:cNvPr>
          <p:cNvSpPr/>
          <p:nvPr/>
        </p:nvSpPr>
        <p:spPr>
          <a:xfrm>
            <a:off x="9881992" y="2184174"/>
            <a:ext cx="1996345" cy="550932"/>
          </a:xfrm>
          <a:custGeom>
            <a:avLst/>
            <a:gdLst/>
            <a:ahLst/>
            <a:cxnLst/>
            <a:rect l="l" t="t" r="r" b="b"/>
            <a:pathLst>
              <a:path w="97130" h="26805" extrusionOk="0">
                <a:moveTo>
                  <a:pt x="48861" y="1"/>
                </a:moveTo>
                <a:cubicBezTo>
                  <a:pt x="48691" y="1"/>
                  <a:pt x="48520" y="3"/>
                  <a:pt x="48350" y="8"/>
                </a:cubicBezTo>
                <a:cubicBezTo>
                  <a:pt x="39878" y="259"/>
                  <a:pt x="32681" y="6272"/>
                  <a:pt x="30940" y="14582"/>
                </a:cubicBezTo>
                <a:cubicBezTo>
                  <a:pt x="28784" y="13049"/>
                  <a:pt x="26326" y="12326"/>
                  <a:pt x="23903" y="12326"/>
                </a:cubicBezTo>
                <a:cubicBezTo>
                  <a:pt x="19430" y="12326"/>
                  <a:pt x="15075" y="14793"/>
                  <a:pt x="12956" y="19194"/>
                </a:cubicBezTo>
                <a:cubicBezTo>
                  <a:pt x="11685" y="18597"/>
                  <a:pt x="10356" y="18317"/>
                  <a:pt x="9052" y="18317"/>
                </a:cubicBezTo>
                <a:cubicBezTo>
                  <a:pt x="5183" y="18317"/>
                  <a:pt x="1538" y="20784"/>
                  <a:pt x="303" y="24758"/>
                </a:cubicBezTo>
                <a:cubicBezTo>
                  <a:pt x="0" y="25772"/>
                  <a:pt x="756" y="26804"/>
                  <a:pt x="1819" y="26804"/>
                </a:cubicBezTo>
                <a:cubicBezTo>
                  <a:pt x="1828" y="26804"/>
                  <a:pt x="1837" y="26804"/>
                  <a:pt x="1846" y="26804"/>
                </a:cubicBezTo>
                <a:lnTo>
                  <a:pt x="95284" y="26804"/>
                </a:lnTo>
                <a:cubicBezTo>
                  <a:pt x="95293" y="26804"/>
                  <a:pt x="95302" y="26804"/>
                  <a:pt x="95311" y="26804"/>
                </a:cubicBezTo>
                <a:cubicBezTo>
                  <a:pt x="96374" y="26804"/>
                  <a:pt x="97130" y="25772"/>
                  <a:pt x="96827" y="24758"/>
                </a:cubicBezTo>
                <a:cubicBezTo>
                  <a:pt x="95567" y="20741"/>
                  <a:pt x="91896" y="18319"/>
                  <a:pt x="88069" y="18319"/>
                </a:cubicBezTo>
                <a:cubicBezTo>
                  <a:pt x="86390" y="18319"/>
                  <a:pt x="84681" y="18785"/>
                  <a:pt x="83133" y="19786"/>
                </a:cubicBezTo>
                <a:cubicBezTo>
                  <a:pt x="81166" y="15098"/>
                  <a:pt x="76639" y="12319"/>
                  <a:pt x="71903" y="12319"/>
                </a:cubicBezTo>
                <a:cubicBezTo>
                  <a:pt x="70112" y="12319"/>
                  <a:pt x="68291" y="12716"/>
                  <a:pt x="66567" y="13559"/>
                </a:cubicBezTo>
                <a:cubicBezTo>
                  <a:pt x="64404" y="5539"/>
                  <a:pt x="57139" y="1"/>
                  <a:pt x="48861" y="1"/>
                </a:cubicBezTo>
                <a:close/>
              </a:path>
            </a:pathLst>
          </a:custGeom>
          <a:solidFill>
            <a:schemeClr val="accent5"/>
          </a:solidFill>
          <a:ln>
            <a:noFill/>
          </a:ln>
        </p:spPr>
        <p:txBody>
          <a:bodyPr spcFirstLastPara="1" wrap="square" lIns="121900" tIns="121900" rIns="121900" bIns="121900" anchor="ctr" anchorCtr="0">
            <a:noAutofit/>
          </a:bodyPr>
          <a:lstStyle/>
          <a:p>
            <a:endParaRPr sz="2489" dirty="0"/>
          </a:p>
        </p:txBody>
      </p:sp>
      <p:pic>
        <p:nvPicPr>
          <p:cNvPr id="13" name="Picture 12">
            <a:extLst>
              <a:ext uri="{FF2B5EF4-FFF2-40B4-BE49-F238E27FC236}">
                <a16:creationId xmlns="" xmlns:a16="http://schemas.microsoft.com/office/drawing/2014/main" id="{E7F793BF-E548-4801-A7FA-7AAE6343EB80}"/>
              </a:ext>
            </a:extLst>
          </p:cNvPr>
          <p:cNvPicPr>
            <a:picLocks noChangeAspect="1"/>
          </p:cNvPicPr>
          <p:nvPr/>
        </p:nvPicPr>
        <p:blipFill>
          <a:blip r:embed="rId4"/>
          <a:stretch>
            <a:fillRect/>
          </a:stretch>
        </p:blipFill>
        <p:spPr>
          <a:xfrm>
            <a:off x="96873" y="2906201"/>
            <a:ext cx="5492151" cy="3951799"/>
          </a:xfrm>
          <a:prstGeom prst="rect">
            <a:avLst/>
          </a:prstGeom>
        </p:spPr>
      </p:pic>
      <p:sp>
        <p:nvSpPr>
          <p:cNvPr id="289" name="Rectangle 288">
            <a:extLst>
              <a:ext uri="{FF2B5EF4-FFF2-40B4-BE49-F238E27FC236}">
                <a16:creationId xmlns="" xmlns:a16="http://schemas.microsoft.com/office/drawing/2014/main" id="{0E872AA8-3774-4E15-BC3D-CE316607EA49}"/>
              </a:ext>
            </a:extLst>
          </p:cNvPr>
          <p:cNvSpPr/>
          <p:nvPr/>
        </p:nvSpPr>
        <p:spPr>
          <a:xfrm>
            <a:off x="1950568" y="847333"/>
            <a:ext cx="8223726" cy="1754326"/>
          </a:xfrm>
          <a:prstGeom prst="rect">
            <a:avLst/>
          </a:prstGeom>
          <a:noFill/>
        </p:spPr>
        <p:txBody>
          <a:bodyPr wrap="none" lIns="91440" tIns="45720" rIns="91440" bIns="45720">
            <a:spAutoFit/>
          </a:bodyPr>
          <a:lstStyle/>
          <a:p>
            <a:pPr algn="ctr"/>
            <a:r>
              <a:rPr lang="en-US" sz="5400" b="1" dirty="0" err="1"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Đọc</a:t>
            </a:r>
            <a:r>
              <a:rPr lang="en-US" sz="5400" b="1" dirty="0"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dirty="0" err="1"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mở</a:t>
            </a:r>
            <a:r>
              <a:rPr lang="en-US" sz="5400" b="1" dirty="0"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dirty="0" err="1"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rộng</a:t>
            </a:r>
            <a:r>
              <a:rPr lang="en-US" sz="5400" b="1" dirty="0"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dirty="0" err="1"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theo</a:t>
            </a:r>
            <a:r>
              <a:rPr lang="en-US" sz="5400" b="1" dirty="0"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dirty="0" err="1"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thể</a:t>
            </a:r>
            <a:r>
              <a:rPr lang="en-US" sz="5400" b="1" dirty="0"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r>
              <a:rPr lang="en-US" sz="5400" b="1" dirty="0" err="1"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loại</a:t>
            </a:r>
            <a:r>
              <a:rPr lang="en-US" sz="5400" b="1" dirty="0"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 </a:t>
            </a:r>
          </a:p>
          <a:p>
            <a:pPr algn="ctr"/>
            <a:r>
              <a:rPr lang="en-US" sz="5400" b="1" dirty="0" smtClean="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rPr>
              <a:t>CÔ GIÓ MẤT TÊN</a:t>
            </a:r>
            <a:endParaRPr lang="en-US" sz="5400" b="1" dirty="0">
              <a:ln w="12700">
                <a:solidFill>
                  <a:schemeClr val="accent6">
                    <a:lumMod val="60000"/>
                    <a:lumOff val="40000"/>
                  </a:schemeClr>
                </a:solidFill>
                <a:prstDash val="solid"/>
              </a:ln>
              <a:solidFill>
                <a:srgbClr val="FF0000"/>
              </a:solidFill>
              <a:effectLst>
                <a:outerShdw dist="38100" dir="2640000" algn="bl" rotWithShape="0">
                  <a:schemeClr val="tx2">
                    <a:lumMod val="75000"/>
                  </a:schemeClr>
                </a:outerShdw>
              </a:effectLst>
              <a:latin typeface="Times New Roman" panose="02020603050405020304" pitchFamily="18" charset="0"/>
              <a:cs typeface="Times New Roman" panose="02020603050405020304" pitchFamily="18" charset="0"/>
            </a:endParaRPr>
          </a:p>
        </p:txBody>
      </p:sp>
      <p:pic>
        <p:nvPicPr>
          <p:cNvPr id="290" name="Picture 289">
            <a:extLst>
              <a:ext uri="{FF2B5EF4-FFF2-40B4-BE49-F238E27FC236}">
                <a16:creationId xmlns="" xmlns:a16="http://schemas.microsoft.com/office/drawing/2014/main" id="{3D952342-F91F-4E47-90EB-CD7EB851C437}"/>
              </a:ext>
            </a:extLst>
          </p:cNvPr>
          <p:cNvPicPr>
            <a:picLocks noChangeAspect="1"/>
          </p:cNvPicPr>
          <p:nvPr/>
        </p:nvPicPr>
        <p:blipFill>
          <a:blip r:embed="rId5"/>
          <a:stretch>
            <a:fillRect/>
          </a:stretch>
        </p:blipFill>
        <p:spPr>
          <a:xfrm>
            <a:off x="5548557" y="4253948"/>
            <a:ext cx="2757001" cy="2481752"/>
          </a:xfrm>
          <a:prstGeom prst="rect">
            <a:avLst/>
          </a:prstGeom>
        </p:spPr>
      </p:pic>
      <p:sp>
        <p:nvSpPr>
          <p:cNvPr id="3" name="Rectangle 2"/>
          <p:cNvSpPr/>
          <p:nvPr/>
        </p:nvSpPr>
        <p:spPr>
          <a:xfrm>
            <a:off x="7157717" y="2889203"/>
            <a:ext cx="3353170" cy="46058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800" dirty="0" err="1" smtClean="0">
                <a:latin typeface="Times New Roman" panose="02020603050405020304" pitchFamily="18" charset="0"/>
                <a:cs typeface="Times New Roman" panose="02020603050405020304" pitchFamily="18" charset="0"/>
              </a:rPr>
              <a:t>Xuân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Quỳnh</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66704786"/>
      </p:ext>
    </p:extLst>
  </p:cSld>
  <p:clrMapOvr>
    <a:masterClrMapping/>
  </p:clrMapOvr>
  <p:transition spd="slow" advTm="10000">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766" y="365125"/>
            <a:ext cx="11010507" cy="1325563"/>
          </a:xfrm>
        </p:spPr>
        <p:txBody>
          <a:bodyPr/>
          <a:lstStyle/>
          <a:p>
            <a:pPr algn="just"/>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qua </a:t>
            </a:r>
            <a:r>
              <a:rPr lang="en-US" dirty="0" err="1">
                <a:latin typeface="Times New Roman" panose="02020603050405020304" pitchFamily="18" charset="0"/>
                <a:cs typeface="Times New Roman" panose="02020603050405020304" pitchFamily="18" charset="0"/>
              </a:rPr>
              <a:t>văn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mất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hãy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nêu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đặc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truyện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thoại</a:t>
            </a:r>
            <a:r>
              <a:rPr lang="en-US"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102254942"/>
              </p:ext>
            </p:extLst>
          </p:nvPr>
        </p:nvGraphicFramePr>
        <p:xfrm>
          <a:off x="480766" y="2007909"/>
          <a:ext cx="11010508" cy="4759357"/>
        </p:xfrm>
        <a:graphic>
          <a:graphicData uri="http://schemas.openxmlformats.org/drawingml/2006/table">
            <a:tbl>
              <a:tblPr firstRow="1" bandRow="1">
                <a:tableStyleId>{5C22544A-7EE6-4342-B048-85BDC9FD1C3A}</a:tableStyleId>
              </a:tblPr>
              <a:tblGrid>
                <a:gridCol w="5505254"/>
                <a:gridCol w="5505254"/>
              </a:tblGrid>
              <a:tr h="1325644">
                <a:tc>
                  <a:txBody>
                    <a:bodyPr/>
                    <a:lstStyle/>
                    <a:p>
                      <a:pPr algn="just"/>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Đặc</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điểm</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Đặc</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điểm</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của</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truyện</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đồng</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thoại</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Cô</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Gió</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mất</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lt1"/>
                          </a:solidFill>
                          <a:effectLst/>
                          <a:latin typeface="Times New Roman" panose="02020603050405020304" pitchFamily="18" charset="0"/>
                          <a:ea typeface="+mn-ea"/>
                          <a:cs typeface="Times New Roman" panose="02020603050405020304" pitchFamily="18" charset="0"/>
                        </a:rPr>
                        <a:t>tên</a:t>
                      </a:r>
                      <a:r>
                        <a:rPr lang="en-US" sz="2800" b="1" i="0" kern="1200" dirty="0" smtClean="0">
                          <a:solidFill>
                            <a:schemeClr val="lt1"/>
                          </a:solidFill>
                          <a:effectLst/>
                          <a:latin typeface="Times New Roman" panose="02020603050405020304" pitchFamily="18" charset="0"/>
                          <a:ea typeface="+mn-ea"/>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a:txBody>
                  <a:tcPr/>
                </a:tc>
              </a:tr>
              <a:tr h="1325644">
                <a:tc>
                  <a:txBody>
                    <a:bodyPr/>
                    <a:lstStyle/>
                    <a:p>
                      <a:pPr algn="just"/>
                      <a:r>
                        <a:rPr lang="en-US" sz="2800" b="1" i="0" kern="1200" dirty="0" err="1" smtClean="0">
                          <a:solidFill>
                            <a:schemeClr val="dk1"/>
                          </a:solidFill>
                          <a:effectLst/>
                          <a:latin typeface="Times New Roman" panose="02020603050405020304" pitchFamily="18" charset="0"/>
                          <a:ea typeface="+mn-ea"/>
                          <a:cs typeface="Times New Roman" panose="02020603050405020304" pitchFamily="18" charset="0"/>
                        </a:rPr>
                        <a:t>Nội</a:t>
                      </a:r>
                      <a:r>
                        <a:rPr lang="en-US" sz="2800" b="1" i="0" kern="1200" dirty="0" smtClean="0">
                          <a:solidFill>
                            <a:schemeClr val="dk1"/>
                          </a:solidFill>
                          <a:effectLst/>
                          <a:latin typeface="Times New Roman" panose="02020603050405020304" pitchFamily="18" charset="0"/>
                          <a:ea typeface="+mn-ea"/>
                          <a:cs typeface="Times New Roman" panose="02020603050405020304" pitchFamily="18" charset="0"/>
                        </a:rPr>
                        <a:t> dung </a:t>
                      </a:r>
                      <a:r>
                        <a:rPr lang="en-US" sz="2800" b="1" i="0" kern="1200" dirty="0" err="1" smtClean="0">
                          <a:solidFill>
                            <a:schemeClr val="dk1"/>
                          </a:solidFill>
                          <a:effectLst/>
                          <a:latin typeface="Times New Roman" panose="02020603050405020304" pitchFamily="18" charset="0"/>
                          <a:ea typeface="+mn-ea"/>
                          <a:cs typeface="Times New Roman" panose="02020603050405020304" pitchFamily="18" charset="0"/>
                        </a:rPr>
                        <a:t>phản</a:t>
                      </a:r>
                      <a:r>
                        <a:rPr lang="en-US" sz="28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dk1"/>
                          </a:solidFill>
                          <a:effectLst/>
                          <a:latin typeface="Times New Roman" panose="02020603050405020304" pitchFamily="18" charset="0"/>
                          <a:ea typeface="+mn-ea"/>
                          <a:cs typeface="Times New Roman" panose="02020603050405020304" pitchFamily="18" charset="0"/>
                        </a:rPr>
                        <a:t>ánh</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vi-VN" sz="2800" b="0" i="0" kern="1200" dirty="0" smtClean="0">
                          <a:solidFill>
                            <a:schemeClr val="dk1"/>
                          </a:solidFill>
                          <a:effectLst/>
                          <a:latin typeface="Times New Roman" panose="02020603050405020304" pitchFamily="18" charset="0"/>
                          <a:ea typeface="+mn-ea"/>
                          <a:cs typeface="Times New Roman" panose="02020603050405020304" pitchFamily="18" charset="0"/>
                        </a:rPr>
                        <a:t>Vừa phản ánh đặc điểm sinh hoạt của loài vật vừa thể hiện đặc điểm của con người.</a:t>
                      </a:r>
                      <a:endParaRPr lang="en-US" sz="2800" dirty="0">
                        <a:latin typeface="Times New Roman" panose="02020603050405020304" pitchFamily="18" charset="0"/>
                        <a:cs typeface="Times New Roman" panose="02020603050405020304" pitchFamily="18" charset="0"/>
                      </a:endParaRPr>
                    </a:p>
                  </a:txBody>
                  <a:tcPr/>
                </a:tc>
              </a:tr>
              <a:tr h="736469">
                <a:tc>
                  <a:txBody>
                    <a:bodyPr/>
                    <a:lstStyle/>
                    <a:p>
                      <a:pPr algn="just"/>
                      <a:r>
                        <a:rPr lang="en-US" sz="2800" b="1" i="0" kern="1200" dirty="0" err="1" smtClean="0">
                          <a:solidFill>
                            <a:schemeClr val="dk1"/>
                          </a:solidFill>
                          <a:effectLst/>
                          <a:latin typeface="Times New Roman" panose="02020603050405020304" pitchFamily="18" charset="0"/>
                          <a:ea typeface="+mn-ea"/>
                          <a:cs typeface="Times New Roman" panose="02020603050405020304" pitchFamily="18" charset="0"/>
                        </a:rPr>
                        <a:t>Nhân</a:t>
                      </a:r>
                      <a:r>
                        <a:rPr lang="en-US" sz="28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dk1"/>
                          </a:solidFill>
                          <a:effectLst/>
                          <a:latin typeface="Times New Roman" panose="02020603050405020304" pitchFamily="18" charset="0"/>
                          <a:ea typeface="+mn-ea"/>
                          <a:cs typeface="Times New Roman" panose="02020603050405020304" pitchFamily="18" charset="0"/>
                        </a:rPr>
                        <a:t>vật</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vi-VN" sz="2800" b="0" i="0" kern="1200" dirty="0" smtClean="0">
                          <a:solidFill>
                            <a:schemeClr val="dk1"/>
                          </a:solidFill>
                          <a:effectLst/>
                          <a:latin typeface="Times New Roman" panose="02020603050405020304" pitchFamily="18" charset="0"/>
                          <a:ea typeface="+mn-ea"/>
                          <a:cs typeface="Times New Roman" panose="02020603050405020304" pitchFamily="18" charset="0"/>
                        </a:rPr>
                        <a:t>Loài vật, đồ vật được nhân hóa.</a:t>
                      </a:r>
                      <a:endParaRPr lang="en-US" sz="2800" dirty="0">
                        <a:latin typeface="Times New Roman" panose="02020603050405020304" pitchFamily="18" charset="0"/>
                        <a:cs typeface="Times New Roman" panose="02020603050405020304" pitchFamily="18" charset="0"/>
                      </a:endParaRPr>
                    </a:p>
                  </a:txBody>
                  <a:tcPr/>
                </a:tc>
              </a:tr>
              <a:tr h="1325644">
                <a:tc>
                  <a:txBody>
                    <a:bodyPr/>
                    <a:lstStyle/>
                    <a:p>
                      <a:pPr algn="just"/>
                      <a:r>
                        <a:rPr lang="en-US" sz="2800" b="1" i="0" kern="1200" dirty="0" err="1" smtClean="0">
                          <a:solidFill>
                            <a:schemeClr val="dk1"/>
                          </a:solidFill>
                          <a:effectLst/>
                          <a:latin typeface="Times New Roman" panose="02020603050405020304" pitchFamily="18" charset="0"/>
                          <a:ea typeface="+mn-ea"/>
                          <a:cs typeface="Times New Roman" panose="02020603050405020304" pitchFamily="18" charset="0"/>
                        </a:rPr>
                        <a:t>Cốt</a:t>
                      </a:r>
                      <a:r>
                        <a:rPr lang="en-US" sz="2800" b="1" i="0" kern="1200" dirty="0" smtClean="0">
                          <a:solidFill>
                            <a:schemeClr val="dk1"/>
                          </a:solidFill>
                          <a:effectLst/>
                          <a:latin typeface="Times New Roman" panose="02020603050405020304" pitchFamily="18" charset="0"/>
                          <a:ea typeface="+mn-ea"/>
                          <a:cs typeface="Times New Roman" panose="02020603050405020304" pitchFamily="18" charset="0"/>
                        </a:rPr>
                        <a:t> </a:t>
                      </a:r>
                      <a:r>
                        <a:rPr lang="en-US" sz="2800" b="1" i="0" kern="1200" dirty="0" err="1" smtClean="0">
                          <a:solidFill>
                            <a:schemeClr val="dk1"/>
                          </a:solidFill>
                          <a:effectLst/>
                          <a:latin typeface="Times New Roman" panose="02020603050405020304" pitchFamily="18" charset="0"/>
                          <a:ea typeface="+mn-ea"/>
                          <a:cs typeface="Times New Roman" panose="02020603050405020304" pitchFamily="18" charset="0"/>
                        </a:rPr>
                        <a:t>truyện</a:t>
                      </a:r>
                      <a:endParaRPr lang="en-US" sz="2800" dirty="0">
                        <a:latin typeface="Times New Roman" panose="02020603050405020304" pitchFamily="18" charset="0"/>
                        <a:cs typeface="Times New Roman" panose="02020603050405020304" pitchFamily="18" charset="0"/>
                      </a:endParaRPr>
                    </a:p>
                  </a:txBody>
                  <a:tcPr/>
                </a:tc>
                <a:tc>
                  <a:txBody>
                    <a:bodyPr/>
                    <a:lstStyle/>
                    <a:p>
                      <a:pPr algn="just"/>
                      <a:r>
                        <a:rPr lang="vi-VN" sz="2800" b="0" i="0" kern="1200" dirty="0" smtClean="0">
                          <a:solidFill>
                            <a:schemeClr val="dk1"/>
                          </a:solidFill>
                          <a:effectLst/>
                          <a:latin typeface="Times New Roman" panose="02020603050405020304" pitchFamily="18" charset="0"/>
                          <a:ea typeface="+mn-ea"/>
                          <a:cs typeface="Times New Roman" panose="02020603050405020304" pitchFamily="18" charset="0"/>
                        </a:rPr>
                        <a:t>Mang yếu tố hư cấu, tưởng tượng; sự việc theo trật tự thời gian.</a:t>
                      </a:r>
                      <a:endParaRPr lang="en-US" sz="28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1547271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334" y="952108"/>
            <a:ext cx="10515600" cy="4798243"/>
          </a:xfrm>
        </p:spPr>
        <p:style>
          <a:lnRef idx="2">
            <a:schemeClr val="accent5"/>
          </a:lnRef>
          <a:fillRef idx="1">
            <a:schemeClr val="lt1"/>
          </a:fillRef>
          <a:effectRef idx="0">
            <a:schemeClr val="accent5"/>
          </a:effectRef>
          <a:fontRef idx="minor">
            <a:schemeClr val="dk1"/>
          </a:fontRef>
        </p:style>
        <p:txBody>
          <a:bodyPr>
            <a:normAutofit/>
          </a:bodyPr>
          <a:lstStyle/>
          <a:p>
            <a:pPr marL="0" indent="0" algn="just">
              <a:lnSpc>
                <a:spcPct val="130000"/>
              </a:lnSpc>
              <a:spcBef>
                <a:spcPts val="0"/>
              </a:spcBef>
              <a:buNone/>
            </a:pPr>
            <a:r>
              <a:rPr lang="vi-VN" b="1" dirty="0">
                <a:latin typeface="+mj-lt"/>
              </a:rPr>
              <a:t>Giá trị nội dung</a:t>
            </a:r>
            <a:r>
              <a:rPr lang="vi-VN" dirty="0">
                <a:latin typeface="+mj-lt"/>
              </a:rPr>
              <a:t>: Câu chuyện ngắn mang đến bài học quý giá rằng hãy cứ giúp đỡ mọi người hết mình trong khả năng của bản thân. Miễn sao sự giúp đỡ đó mang lại hạnh phúc, niềm vui cho mọi người </a:t>
            </a:r>
            <a:r>
              <a:rPr lang="vi-VN" dirty="0" smtClean="0">
                <a:latin typeface="+mj-lt"/>
              </a:rPr>
              <a:t>thì ắt hẳn bản thân chúng ta cũng vui lây.</a:t>
            </a:r>
            <a:endParaRPr lang="en-US" dirty="0" smtClean="0">
              <a:latin typeface="+mj-lt"/>
            </a:endParaRPr>
          </a:p>
          <a:p>
            <a:pPr marL="0" indent="0" algn="just">
              <a:lnSpc>
                <a:spcPct val="130000"/>
              </a:lnSpc>
              <a:spcBef>
                <a:spcPts val="0"/>
              </a:spcBef>
              <a:buNone/>
            </a:pPr>
            <a:r>
              <a:rPr lang="vi-VN" b="1" dirty="0" smtClean="0">
                <a:latin typeface="+mj-lt"/>
              </a:rPr>
              <a:t>Giá </a:t>
            </a:r>
            <a:r>
              <a:rPr lang="vi-VN" b="1" dirty="0">
                <a:latin typeface="+mj-lt"/>
              </a:rPr>
              <a:t>trị nghệ thuật</a:t>
            </a:r>
            <a:r>
              <a:rPr lang="vi-VN" dirty="0">
                <a:latin typeface="+mj-lt"/>
              </a:rPr>
              <a:t>: </a:t>
            </a:r>
          </a:p>
          <a:p>
            <a:pPr marL="0" indent="0" algn="just">
              <a:lnSpc>
                <a:spcPct val="130000"/>
              </a:lnSpc>
              <a:spcBef>
                <a:spcPts val="0"/>
              </a:spcBef>
              <a:buNone/>
            </a:pPr>
            <a:r>
              <a:rPr lang="vi-VN" dirty="0">
                <a:latin typeface="+mj-lt"/>
              </a:rPr>
              <a:t>- Cách kể chuyện theo ngôi thứ ba khách quan, toàn diện.</a:t>
            </a:r>
          </a:p>
          <a:p>
            <a:pPr marL="0" indent="0" algn="just">
              <a:lnSpc>
                <a:spcPct val="130000"/>
              </a:lnSpc>
              <a:spcBef>
                <a:spcPts val="0"/>
              </a:spcBef>
              <a:buNone/>
            </a:pPr>
            <a:r>
              <a:rPr lang="vi-VN" dirty="0">
                <a:latin typeface="+mj-lt"/>
              </a:rPr>
              <a:t>- Nghệ thuật miêu tả loài vật, hiện tượng sinh động, đặc sắc.</a:t>
            </a:r>
          </a:p>
          <a:p>
            <a:pPr marL="0" indent="0" algn="just">
              <a:lnSpc>
                <a:spcPct val="130000"/>
              </a:lnSpc>
              <a:spcBef>
                <a:spcPts val="0"/>
              </a:spcBef>
              <a:buNone/>
            </a:pPr>
            <a:r>
              <a:rPr lang="vi-VN" dirty="0">
                <a:latin typeface="+mj-lt"/>
              </a:rPr>
              <a:t>- Ngôn ngữ chính xác, giàu tính tạo hình với các biện pháp tu từ.</a:t>
            </a:r>
          </a:p>
          <a:p>
            <a:pPr marL="0" indent="0" algn="just">
              <a:lnSpc>
                <a:spcPct val="130000"/>
              </a:lnSpc>
              <a:spcBef>
                <a:spcPts val="0"/>
              </a:spcBef>
              <a:buNone/>
            </a:pPr>
            <a:endParaRPr lang="en-US" dirty="0">
              <a:latin typeface="+mj-lt"/>
            </a:endParaRPr>
          </a:p>
        </p:txBody>
      </p:sp>
    </p:spTree>
    <p:extLst>
      <p:ext uri="{BB962C8B-B14F-4D97-AF65-F5344CB8AC3E}">
        <p14:creationId xmlns:p14="http://schemas.microsoft.com/office/powerpoint/2010/main" val="3909256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6587" y="1143000"/>
            <a:ext cx="6248400" cy="3731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566987" y="5195248"/>
            <a:ext cx="7467600" cy="1246495"/>
          </a:xfrm>
          <a:prstGeom prst="rect">
            <a:avLst/>
          </a:prstGeom>
        </p:spPr>
        <p:txBody>
          <a:bodyPr wrap="square">
            <a:spAutoFit/>
          </a:bodyPr>
          <a:lstStyle/>
          <a:p>
            <a:r>
              <a:rPr lang="en-US" sz="2500" b="1" dirty="0"/>
              <a:t>         ? </a:t>
            </a:r>
            <a:r>
              <a:rPr lang="en-US" sz="2500" b="1" dirty="0" err="1"/>
              <a:t>Dựa</a:t>
            </a:r>
            <a:r>
              <a:rPr lang="en-US" sz="2500" b="1" dirty="0"/>
              <a:t> </a:t>
            </a:r>
            <a:r>
              <a:rPr lang="en-US" sz="2500" b="1" dirty="0" err="1"/>
              <a:t>vào</a:t>
            </a:r>
            <a:r>
              <a:rPr lang="en-US" sz="2500" b="1" dirty="0"/>
              <a:t> </a:t>
            </a:r>
            <a:r>
              <a:rPr lang="en-US" sz="2500" b="1" dirty="0" err="1"/>
              <a:t>nhan</a:t>
            </a:r>
            <a:r>
              <a:rPr lang="en-US" sz="2500" b="1" dirty="0"/>
              <a:t> </a:t>
            </a:r>
            <a:r>
              <a:rPr lang="en-US" sz="2500" b="1" dirty="0" err="1"/>
              <a:t>đề</a:t>
            </a:r>
            <a:r>
              <a:rPr lang="en-US" sz="2500" b="1" dirty="0"/>
              <a:t> </a:t>
            </a:r>
            <a:r>
              <a:rPr lang="en-US" sz="2500" b="1" dirty="0" err="1"/>
              <a:t>và</a:t>
            </a:r>
            <a:r>
              <a:rPr lang="en-US" sz="2500" b="1" dirty="0"/>
              <a:t> </a:t>
            </a:r>
            <a:r>
              <a:rPr lang="en-US" sz="2500" b="1" dirty="0" err="1"/>
              <a:t>hình</a:t>
            </a:r>
            <a:r>
              <a:rPr lang="en-US" sz="2500" b="1" dirty="0"/>
              <a:t> </a:t>
            </a:r>
            <a:r>
              <a:rPr lang="en-US" sz="2500" b="1" dirty="0" err="1"/>
              <a:t>ảnh</a:t>
            </a:r>
            <a:r>
              <a:rPr lang="en-US" sz="2500" b="1" dirty="0"/>
              <a:t> minh </a:t>
            </a:r>
            <a:r>
              <a:rPr lang="en-US" sz="2500" b="1" dirty="0" err="1"/>
              <a:t>họa</a:t>
            </a:r>
            <a:r>
              <a:rPr lang="en-US" sz="2500" b="1" dirty="0"/>
              <a:t> </a:t>
            </a:r>
            <a:r>
              <a:rPr lang="en-US" sz="2500" b="1" dirty="0" err="1"/>
              <a:t>của</a:t>
            </a:r>
            <a:r>
              <a:rPr lang="en-US" sz="2500" b="1" dirty="0"/>
              <a:t> </a:t>
            </a:r>
            <a:r>
              <a:rPr lang="en-US" sz="2500" b="1" dirty="0" err="1"/>
              <a:t>văn</a:t>
            </a:r>
            <a:r>
              <a:rPr lang="en-US" sz="2500" b="1" dirty="0"/>
              <a:t> </a:t>
            </a:r>
            <a:r>
              <a:rPr lang="en-US" sz="2500" b="1" dirty="0" err="1"/>
              <a:t>bản</a:t>
            </a:r>
            <a:r>
              <a:rPr lang="en-US" sz="2500" b="1" dirty="0"/>
              <a:t>, </a:t>
            </a:r>
            <a:r>
              <a:rPr lang="en-US" sz="2500" b="1" dirty="0" err="1"/>
              <a:t>em</a:t>
            </a:r>
            <a:r>
              <a:rPr lang="en-US" sz="2500" b="1" dirty="0"/>
              <a:t> </a:t>
            </a:r>
            <a:r>
              <a:rPr lang="en-US" sz="2500" b="1" dirty="0" err="1"/>
              <a:t>đoán</a:t>
            </a:r>
            <a:r>
              <a:rPr lang="en-US" sz="2500" b="1" dirty="0"/>
              <a:t> </a:t>
            </a:r>
            <a:r>
              <a:rPr lang="en-US" sz="2500" b="1" dirty="0" err="1"/>
              <a:t>xem</a:t>
            </a:r>
            <a:r>
              <a:rPr lang="en-US" sz="2500" b="1" dirty="0"/>
              <a:t> </a:t>
            </a:r>
            <a:r>
              <a:rPr lang="en-US" sz="2500" b="1" dirty="0" err="1"/>
              <a:t>văn</a:t>
            </a:r>
            <a:r>
              <a:rPr lang="en-US" sz="2500" b="1" dirty="0"/>
              <a:t> </a:t>
            </a:r>
            <a:r>
              <a:rPr lang="en-US" sz="2500" b="1" dirty="0" err="1"/>
              <a:t>bản</a:t>
            </a:r>
            <a:r>
              <a:rPr lang="en-US" sz="2500" b="1" dirty="0"/>
              <a:t> </a:t>
            </a:r>
            <a:r>
              <a:rPr lang="en-US" sz="2500" b="1" dirty="0" err="1"/>
              <a:t>này</a:t>
            </a:r>
            <a:r>
              <a:rPr lang="en-US" sz="2500" b="1" dirty="0"/>
              <a:t> </a:t>
            </a:r>
            <a:r>
              <a:rPr lang="en-US" sz="2500" b="1" dirty="0" err="1"/>
              <a:t>sẽ</a:t>
            </a:r>
            <a:r>
              <a:rPr lang="en-US" sz="2500" b="1" dirty="0"/>
              <a:t> </a:t>
            </a:r>
            <a:r>
              <a:rPr lang="en-US" sz="2500" b="1" dirty="0" err="1"/>
              <a:t>đưa</a:t>
            </a:r>
            <a:r>
              <a:rPr lang="en-US" sz="2500" b="1" dirty="0"/>
              <a:t> </a:t>
            </a:r>
            <a:r>
              <a:rPr lang="en-US" sz="2500" b="1" dirty="0" err="1"/>
              <a:t>em</a:t>
            </a:r>
            <a:r>
              <a:rPr lang="en-US" sz="2500" b="1" dirty="0"/>
              <a:t> </a:t>
            </a:r>
            <a:r>
              <a:rPr lang="en-US" sz="2500" b="1" dirty="0" err="1"/>
              <a:t>đến</a:t>
            </a:r>
            <a:r>
              <a:rPr lang="en-US" sz="2500" b="1" dirty="0"/>
              <a:t> </a:t>
            </a:r>
            <a:r>
              <a:rPr lang="en-US" sz="2500" b="1" dirty="0" err="1"/>
              <a:t>với</a:t>
            </a:r>
            <a:r>
              <a:rPr lang="en-US" sz="2500" b="1" dirty="0"/>
              <a:t> </a:t>
            </a:r>
            <a:r>
              <a:rPr lang="en-US" sz="2500" b="1" dirty="0" err="1"/>
              <a:t>trải</a:t>
            </a:r>
            <a:r>
              <a:rPr lang="en-US" sz="2500" b="1" dirty="0"/>
              <a:t> </a:t>
            </a:r>
            <a:r>
              <a:rPr lang="en-US" sz="2500" b="1" dirty="0" err="1"/>
              <a:t>nghiệm</a:t>
            </a:r>
            <a:r>
              <a:rPr lang="en-US" sz="2500" b="1" dirty="0"/>
              <a:t> </a:t>
            </a:r>
            <a:r>
              <a:rPr lang="en-US" sz="2500" b="1" dirty="0" err="1"/>
              <a:t>nào</a:t>
            </a:r>
            <a:r>
              <a:rPr lang="en-US" sz="2500" b="1" dirty="0"/>
              <a:t> </a:t>
            </a:r>
            <a:r>
              <a:rPr lang="en-US" sz="2500" b="1" dirty="0" err="1"/>
              <a:t>của</a:t>
            </a:r>
            <a:r>
              <a:rPr lang="en-US" sz="2500" b="1" dirty="0"/>
              <a:t> </a:t>
            </a:r>
            <a:r>
              <a:rPr lang="en-US" sz="2500" b="1" dirty="0" err="1"/>
              <a:t>nhân</a:t>
            </a:r>
            <a:r>
              <a:rPr lang="en-US" sz="2500" b="1" dirty="0"/>
              <a:t> </a:t>
            </a:r>
            <a:r>
              <a:rPr lang="en-US" sz="2500" b="1" dirty="0" err="1"/>
              <a:t>vật</a:t>
            </a:r>
            <a:r>
              <a:rPr lang="en-US" sz="2500" b="1" dirty="0"/>
              <a:t>?</a:t>
            </a:r>
          </a:p>
        </p:txBody>
      </p:sp>
    </p:spTree>
    <p:extLst>
      <p:ext uri="{BB962C8B-B14F-4D97-AF65-F5344CB8AC3E}">
        <p14:creationId xmlns:p14="http://schemas.microsoft.com/office/powerpoint/2010/main" val="28320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060280811"/>
              </p:ext>
            </p:extLst>
          </p:nvPr>
        </p:nvGraphicFramePr>
        <p:xfrm>
          <a:off x="3352801" y="457199"/>
          <a:ext cx="7086601" cy="6025934"/>
        </p:xfrm>
        <a:graphic>
          <a:graphicData uri="http://schemas.openxmlformats.org/drawingml/2006/table">
            <a:tbl>
              <a:tblPr firstRow="1" firstCol="1" lastRow="1" lastCol="1" bandRow="1" bandCol="1">
                <a:tableStyleId>{5C22544A-7EE6-4342-B048-85BDC9FD1C3A}</a:tableStyleId>
              </a:tblPr>
              <a:tblGrid>
                <a:gridCol w="1066800"/>
                <a:gridCol w="6019801"/>
              </a:tblGrid>
              <a:tr h="740874">
                <a:tc>
                  <a:txBody>
                    <a:bodyPr/>
                    <a:lstStyle/>
                    <a:p>
                      <a:pPr algn="ctr">
                        <a:spcAft>
                          <a:spcPts val="0"/>
                        </a:spcAft>
                      </a:pPr>
                      <a:r>
                        <a:rPr lang="en-US" sz="2500" dirty="0" err="1">
                          <a:solidFill>
                            <a:schemeClr val="bg1"/>
                          </a:solidFill>
                          <a:effectLst/>
                        </a:rPr>
                        <a:t>Nhóm</a:t>
                      </a:r>
                      <a:endParaRPr lang="en-US" sz="2500" dirty="0">
                        <a:solidFill>
                          <a:schemeClr val="bg1"/>
                        </a:solidFill>
                        <a:effectLst/>
                        <a:latin typeface="Times New Roman"/>
                        <a:ea typeface="Times New Roman"/>
                      </a:endParaRPr>
                    </a:p>
                  </a:txBody>
                  <a:tcPr marL="66126" marR="66126" marT="0" marB="0" anchor="ctr"/>
                </a:tc>
                <a:tc>
                  <a:txBody>
                    <a:bodyPr/>
                    <a:lstStyle/>
                    <a:p>
                      <a:pPr algn="ctr">
                        <a:spcAft>
                          <a:spcPts val="0"/>
                        </a:spcAft>
                      </a:pPr>
                      <a:r>
                        <a:rPr lang="en-US" sz="2500" dirty="0" err="1">
                          <a:solidFill>
                            <a:schemeClr val="bg1"/>
                          </a:solidFill>
                          <a:effectLst/>
                        </a:rPr>
                        <a:t>Câu</a:t>
                      </a:r>
                      <a:r>
                        <a:rPr lang="en-US" sz="2500" dirty="0">
                          <a:solidFill>
                            <a:schemeClr val="bg1"/>
                          </a:solidFill>
                          <a:effectLst/>
                        </a:rPr>
                        <a:t> </a:t>
                      </a:r>
                      <a:r>
                        <a:rPr lang="en-US" sz="2500" dirty="0" err="1">
                          <a:solidFill>
                            <a:schemeClr val="bg1"/>
                          </a:solidFill>
                          <a:effectLst/>
                        </a:rPr>
                        <a:t>hỏi</a:t>
                      </a:r>
                      <a:endParaRPr lang="en-US" sz="2500" dirty="0">
                        <a:solidFill>
                          <a:schemeClr val="bg1"/>
                        </a:solidFill>
                        <a:effectLst/>
                        <a:latin typeface="Times New Roman"/>
                        <a:ea typeface="Times New Roman"/>
                      </a:endParaRPr>
                    </a:p>
                  </a:txBody>
                  <a:tcPr marL="66126" marR="66126" marT="0" marB="0" anchor="ctr"/>
                </a:tc>
              </a:tr>
              <a:tr h="974421">
                <a:tc>
                  <a:txBody>
                    <a:bodyPr/>
                    <a:lstStyle/>
                    <a:p>
                      <a:pPr algn="ctr">
                        <a:spcAft>
                          <a:spcPts val="0"/>
                        </a:spcAft>
                      </a:pPr>
                      <a:r>
                        <a:rPr lang="en-US" sz="2000" dirty="0">
                          <a:solidFill>
                            <a:srgbClr val="FFFF00"/>
                          </a:solidFill>
                          <a:effectLst/>
                        </a:rPr>
                        <a:t>1</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hiểu</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nói</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nhân</a:t>
                      </a:r>
                      <a:r>
                        <a:rPr lang="en-US" sz="2000" dirty="0">
                          <a:solidFill>
                            <a:srgbClr val="FFFF00"/>
                          </a:solidFill>
                          <a:effectLst/>
                        </a:rPr>
                        <a:t> </a:t>
                      </a:r>
                      <a:r>
                        <a:rPr lang="en-US" sz="2000" dirty="0" err="1">
                          <a:solidFill>
                            <a:srgbClr val="FFFF00"/>
                          </a:solidFill>
                          <a:effectLst/>
                        </a:rPr>
                        <a:t>vật</a:t>
                      </a:r>
                      <a:r>
                        <a:rPr lang="en-US" sz="2000" dirty="0">
                          <a:solidFill>
                            <a:srgbClr val="FFFF00"/>
                          </a:solidFill>
                          <a:effectLst/>
                        </a:rPr>
                        <a:t> </a:t>
                      </a:r>
                      <a:r>
                        <a:rPr lang="en-US" sz="2000" dirty="0" err="1">
                          <a:solidFill>
                            <a:srgbClr val="FFFF00"/>
                          </a:solidFill>
                          <a:effectLst/>
                        </a:rPr>
                        <a:t>bố</a:t>
                      </a:r>
                      <a:r>
                        <a:rPr lang="en-US" sz="2000" dirty="0">
                          <a:solidFill>
                            <a:srgbClr val="FFFF00"/>
                          </a:solidFill>
                          <a:effectLst/>
                        </a:rPr>
                        <a:t>: </a:t>
                      </a:r>
                      <a:r>
                        <a:rPr lang="en-US" sz="2000" dirty="0" err="1">
                          <a:solidFill>
                            <a:srgbClr val="FFFF00"/>
                          </a:solidFill>
                          <a:effectLst/>
                        </a:rPr>
                        <a:t>Một</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bao</a:t>
                      </a:r>
                      <a:r>
                        <a:rPr lang="en-US" sz="2000" dirty="0">
                          <a:solidFill>
                            <a:srgbClr val="FFFF00"/>
                          </a:solidFill>
                          <a:effectLst/>
                        </a:rPr>
                        <a:t> </a:t>
                      </a:r>
                      <a:r>
                        <a:rPr lang="en-US" sz="2000" dirty="0" err="1">
                          <a:solidFill>
                            <a:srgbClr val="FFFF00"/>
                          </a:solidFill>
                          <a:effectLst/>
                        </a:rPr>
                        <a:t>giờ</a:t>
                      </a:r>
                      <a:r>
                        <a:rPr lang="en-US" sz="2000" dirty="0">
                          <a:solidFill>
                            <a:srgbClr val="FFFF00"/>
                          </a:solidFill>
                          <a:effectLst/>
                        </a:rPr>
                        <a:t> </a:t>
                      </a:r>
                      <a:r>
                        <a:rPr lang="en-US" sz="2000" dirty="0" err="1">
                          <a:solidFill>
                            <a:srgbClr val="FFFF00"/>
                          </a:solidFill>
                          <a:effectLst/>
                        </a:rPr>
                        <a:t>cũng</a:t>
                      </a:r>
                      <a:r>
                        <a:rPr lang="en-US" sz="2000" dirty="0">
                          <a:solidFill>
                            <a:srgbClr val="FFFF00"/>
                          </a:solidFill>
                          <a:effectLst/>
                        </a:rPr>
                        <a:t> </a:t>
                      </a:r>
                      <a:r>
                        <a:rPr lang="en-US" sz="2000" dirty="0" err="1">
                          <a:solidFill>
                            <a:srgbClr val="FFFF00"/>
                          </a:solidFill>
                          <a:effectLst/>
                        </a:rPr>
                        <a:t>đẹp</a:t>
                      </a:r>
                      <a:r>
                        <a:rPr lang="en-US" sz="2000" dirty="0">
                          <a:solidFill>
                            <a:srgbClr val="FFFF00"/>
                          </a:solidFill>
                          <a:effectLst/>
                        </a:rPr>
                        <a:t>. </a:t>
                      </a:r>
                      <a:r>
                        <a:rPr lang="en-US" sz="2000" dirty="0" err="1">
                          <a:solidFill>
                            <a:srgbClr val="FFFF00"/>
                          </a:solidFill>
                          <a:effectLst/>
                        </a:rPr>
                        <a:t>Khi</a:t>
                      </a:r>
                      <a:r>
                        <a:rPr lang="en-US" sz="2000" dirty="0">
                          <a:solidFill>
                            <a:srgbClr val="FFFF00"/>
                          </a:solidFill>
                          <a:effectLst/>
                        </a:rPr>
                        <a:t> ta </a:t>
                      </a:r>
                      <a:r>
                        <a:rPr lang="en-US" sz="2000" dirty="0" err="1">
                          <a:solidFill>
                            <a:srgbClr val="FFFF00"/>
                          </a:solidFill>
                          <a:effectLst/>
                        </a:rPr>
                        <a:t>nhận</a:t>
                      </a:r>
                      <a:r>
                        <a:rPr lang="en-US" sz="2000" dirty="0">
                          <a:solidFill>
                            <a:srgbClr val="FFFF00"/>
                          </a:solidFill>
                          <a:effectLst/>
                        </a:rPr>
                        <a:t> hay </a:t>
                      </a:r>
                      <a:r>
                        <a:rPr lang="en-US" sz="2000" dirty="0" err="1">
                          <a:solidFill>
                            <a:srgbClr val="FFFF00"/>
                          </a:solidFill>
                          <a:effectLst/>
                        </a:rPr>
                        <a:t>cho</a:t>
                      </a:r>
                      <a:r>
                        <a:rPr lang="en-US" sz="2000" dirty="0">
                          <a:solidFill>
                            <a:srgbClr val="FFFF00"/>
                          </a:solidFill>
                          <a:effectLst/>
                        </a:rPr>
                        <a:t> </a:t>
                      </a:r>
                      <a:r>
                        <a:rPr lang="en-US" sz="2000" dirty="0" err="1">
                          <a:solidFill>
                            <a:srgbClr val="FFFF00"/>
                          </a:solidFill>
                          <a:effectLst/>
                        </a:rPr>
                        <a:t>một</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ta </a:t>
                      </a:r>
                      <a:r>
                        <a:rPr lang="en-US" sz="2000" dirty="0" err="1">
                          <a:solidFill>
                            <a:srgbClr val="FFFF00"/>
                          </a:solidFill>
                          <a:effectLst/>
                        </a:rPr>
                        <a:t>cũng</a:t>
                      </a:r>
                      <a:r>
                        <a:rPr lang="en-US" sz="2000" dirty="0">
                          <a:solidFill>
                            <a:srgbClr val="FFFF00"/>
                          </a:solidFill>
                          <a:effectLst/>
                        </a:rPr>
                        <a:t> </a:t>
                      </a:r>
                      <a:r>
                        <a:rPr lang="en-US" sz="2000" dirty="0" err="1">
                          <a:solidFill>
                            <a:srgbClr val="FFFF00"/>
                          </a:solidFill>
                          <a:effectLst/>
                        </a:rPr>
                        <a:t>đẹp</a:t>
                      </a:r>
                      <a:r>
                        <a:rPr lang="en-US" sz="2000" dirty="0">
                          <a:solidFill>
                            <a:srgbClr val="FFFF00"/>
                          </a:solidFill>
                          <a:effectLst/>
                        </a:rPr>
                        <a:t> </a:t>
                      </a:r>
                      <a:r>
                        <a:rPr lang="en-US" sz="2000" dirty="0" err="1">
                          <a:solidFill>
                            <a:srgbClr val="FFFF00"/>
                          </a:solidFill>
                          <a:effectLst/>
                        </a:rPr>
                        <a:t>lây</a:t>
                      </a:r>
                      <a:r>
                        <a:rPr lang="en-US" sz="2000" dirty="0">
                          <a:solidFill>
                            <a:srgbClr val="FFFF00"/>
                          </a:solidFill>
                          <a:effectLst/>
                        </a:rPr>
                        <a:t> </a:t>
                      </a:r>
                      <a:r>
                        <a:rPr lang="en-US" sz="2000" dirty="0" err="1">
                          <a:solidFill>
                            <a:srgbClr val="FFFF00"/>
                          </a:solidFill>
                          <a:effectLst/>
                        </a:rPr>
                        <a:t>vì</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đó</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642898">
                <a:tc>
                  <a:txBody>
                    <a:bodyPr/>
                    <a:lstStyle/>
                    <a:p>
                      <a:pPr algn="ctr">
                        <a:spcAft>
                          <a:spcPts val="0"/>
                        </a:spcAft>
                      </a:pPr>
                      <a:r>
                        <a:rPr lang="en-US" sz="2000" dirty="0">
                          <a:solidFill>
                            <a:srgbClr val="FFFF00"/>
                          </a:solidFill>
                          <a:effectLst/>
                        </a:rPr>
                        <a:t>2</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như</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tình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cha con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văn</a:t>
                      </a:r>
                      <a:r>
                        <a:rPr lang="en-US" sz="2000" dirty="0">
                          <a:solidFill>
                            <a:srgbClr val="FFFF00"/>
                          </a:solidFill>
                          <a:effectLst/>
                        </a:rPr>
                        <a:t> </a:t>
                      </a:r>
                      <a:r>
                        <a:rPr lang="en-US" sz="2000" dirty="0" err="1">
                          <a:solidFill>
                            <a:srgbClr val="FFFF00"/>
                          </a:solidFill>
                          <a:effectLst/>
                        </a:rPr>
                        <a:t>bản</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285797">
                <a:tc>
                  <a:txBody>
                    <a:bodyPr/>
                    <a:lstStyle/>
                    <a:p>
                      <a:pPr algn="ctr">
                        <a:spcAft>
                          <a:spcPts val="0"/>
                        </a:spcAft>
                      </a:pPr>
                      <a:r>
                        <a:rPr lang="en-US" sz="2000" dirty="0">
                          <a:solidFill>
                            <a:srgbClr val="FFFF00"/>
                          </a:solidFill>
                          <a:effectLst/>
                        </a:rPr>
                        <a:t>3</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Thông</a:t>
                      </a:r>
                      <a:r>
                        <a:rPr lang="en-US" sz="2000" dirty="0">
                          <a:solidFill>
                            <a:srgbClr val="FFFF00"/>
                          </a:solidFill>
                          <a:effectLst/>
                        </a:rPr>
                        <a:t> </a:t>
                      </a:r>
                      <a:r>
                        <a:rPr lang="en-US" sz="2000" dirty="0" err="1">
                          <a:solidFill>
                            <a:srgbClr val="FFFF00"/>
                          </a:solidFill>
                          <a:effectLst/>
                        </a:rPr>
                        <a:t>điệp</a:t>
                      </a:r>
                      <a:r>
                        <a:rPr lang="en-US" sz="2000" dirty="0">
                          <a:solidFill>
                            <a:srgbClr val="FFFF00"/>
                          </a:solidFill>
                          <a:effectLst/>
                        </a:rPr>
                        <a:t> </a:t>
                      </a:r>
                      <a:r>
                        <a:rPr lang="en-US" sz="2000" dirty="0" err="1">
                          <a:solidFill>
                            <a:srgbClr val="FFFF00"/>
                          </a:solidFill>
                          <a:effectLst/>
                        </a:rPr>
                        <a:t>mà</a:t>
                      </a:r>
                      <a:r>
                        <a:rPr lang="en-US" sz="2000" dirty="0">
                          <a:solidFill>
                            <a:srgbClr val="FFFF00"/>
                          </a:solidFill>
                          <a:effectLst/>
                        </a:rPr>
                        <a:t> </a:t>
                      </a:r>
                      <a:r>
                        <a:rPr lang="en-US" sz="2000" dirty="0" err="1">
                          <a:solidFill>
                            <a:srgbClr val="FFFF00"/>
                          </a:solidFill>
                          <a:effectLst/>
                        </a:rPr>
                        <a:t>tác</a:t>
                      </a:r>
                      <a:r>
                        <a:rPr lang="en-US" sz="2000" dirty="0">
                          <a:solidFill>
                            <a:srgbClr val="FFFF00"/>
                          </a:solidFill>
                          <a:effectLst/>
                        </a:rPr>
                        <a:t> </a:t>
                      </a:r>
                      <a:r>
                        <a:rPr lang="en-US" sz="2000" dirty="0" err="1" smtClean="0">
                          <a:solidFill>
                            <a:srgbClr val="FFFF00"/>
                          </a:solidFill>
                          <a:effectLst/>
                        </a:rPr>
                        <a:t>giả</a:t>
                      </a:r>
                      <a:r>
                        <a:rPr lang="en-US" sz="2000" dirty="0" smtClean="0">
                          <a:solidFill>
                            <a:srgbClr val="FFFF00"/>
                          </a:solidFill>
                          <a:effectLst/>
                        </a:rPr>
                        <a:t> </a:t>
                      </a:r>
                      <a:r>
                        <a:rPr lang="en-US" sz="2000" dirty="0" err="1">
                          <a:solidFill>
                            <a:srgbClr val="FFFF00"/>
                          </a:solidFill>
                          <a:effectLst/>
                        </a:rPr>
                        <a:t>muốn</a:t>
                      </a:r>
                      <a:r>
                        <a:rPr lang="en-US" sz="2000" dirty="0">
                          <a:solidFill>
                            <a:srgbClr val="FFFF00"/>
                          </a:solidFill>
                          <a:effectLst/>
                        </a:rPr>
                        <a:t> </a:t>
                      </a:r>
                      <a:r>
                        <a:rPr lang="en-US" sz="2000" dirty="0" err="1">
                          <a:solidFill>
                            <a:srgbClr val="FFFF00"/>
                          </a:solidFill>
                          <a:effectLst/>
                        </a:rPr>
                        <a:t>gửi</a:t>
                      </a:r>
                      <a:r>
                        <a:rPr lang="en-US" sz="2000" dirty="0">
                          <a:solidFill>
                            <a:srgbClr val="FFFF00"/>
                          </a:solidFill>
                          <a:effectLst/>
                        </a:rPr>
                        <a:t> </a:t>
                      </a:r>
                      <a:r>
                        <a:rPr lang="en-US" sz="2000" dirty="0" err="1">
                          <a:solidFill>
                            <a:srgbClr val="FFFF00"/>
                          </a:solidFill>
                          <a:effectLst/>
                        </a:rPr>
                        <a:t>đến</a:t>
                      </a:r>
                      <a:r>
                        <a:rPr lang="en-US" sz="2000" dirty="0">
                          <a:solidFill>
                            <a:srgbClr val="FFFF00"/>
                          </a:solidFill>
                          <a:effectLst/>
                        </a:rPr>
                        <a:t> </a:t>
                      </a:r>
                      <a:r>
                        <a:rPr lang="en-US" sz="2000" dirty="0" err="1">
                          <a:solidFill>
                            <a:srgbClr val="FFFF00"/>
                          </a:solidFill>
                          <a:effectLst/>
                        </a:rPr>
                        <a:t>chúng</a:t>
                      </a:r>
                      <a:r>
                        <a:rPr lang="en-US" sz="2000" dirty="0">
                          <a:solidFill>
                            <a:srgbClr val="FFFF00"/>
                          </a:solidFill>
                          <a:effectLst/>
                        </a:rPr>
                        <a:t> ta qua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văn</a:t>
                      </a:r>
                      <a:r>
                        <a:rPr lang="en-US" sz="2000" dirty="0">
                          <a:solidFill>
                            <a:srgbClr val="FFFF00"/>
                          </a:solidFill>
                          <a:effectLst/>
                        </a:rPr>
                        <a:t> </a:t>
                      </a:r>
                      <a:r>
                        <a:rPr lang="en-US" sz="2000" dirty="0" err="1">
                          <a:solidFill>
                            <a:srgbClr val="FFFF00"/>
                          </a:solidFill>
                          <a:effectLst/>
                        </a:rPr>
                        <a:t>những</a:t>
                      </a:r>
                      <a:r>
                        <a:rPr lang="en-US" sz="2000" dirty="0">
                          <a:solidFill>
                            <a:srgbClr val="FFFF00"/>
                          </a:solidFill>
                          <a:effectLst/>
                        </a:rPr>
                        <a:t> </a:t>
                      </a:r>
                      <a:r>
                        <a:rPr lang="en-US" sz="2000" dirty="0" err="1">
                          <a:solidFill>
                            <a:srgbClr val="FFFF00"/>
                          </a:solidFill>
                          <a:effectLst/>
                        </a:rPr>
                        <a:t>bông</a:t>
                      </a:r>
                      <a:r>
                        <a:rPr lang="en-US" sz="2000" dirty="0">
                          <a:solidFill>
                            <a:srgbClr val="FFFF00"/>
                          </a:solidFill>
                          <a:effectLst/>
                        </a:rPr>
                        <a:t> </a:t>
                      </a:r>
                      <a:r>
                        <a:rPr lang="en-US" sz="2000" dirty="0" err="1">
                          <a:solidFill>
                            <a:srgbClr val="FFFF00"/>
                          </a:solidFill>
                          <a:effectLst/>
                        </a:rPr>
                        <a:t>hoa</a:t>
                      </a:r>
                      <a:r>
                        <a:rPr lang="en-US" sz="2000" dirty="0">
                          <a:solidFill>
                            <a:srgbClr val="FFFF00"/>
                          </a:solidFill>
                          <a:effectLst/>
                        </a:rPr>
                        <a:t> </a:t>
                      </a:r>
                      <a:r>
                        <a:rPr lang="en-US" sz="2000" dirty="0" err="1">
                          <a:solidFill>
                            <a:srgbClr val="FFFF00"/>
                          </a:solidFill>
                          <a:effectLst/>
                        </a:rPr>
                        <a:t>chính</a:t>
                      </a:r>
                      <a:r>
                        <a:rPr lang="en-US" sz="2000" dirty="0">
                          <a:solidFill>
                            <a:srgbClr val="FFFF00"/>
                          </a:solidFill>
                          <a:effectLst/>
                        </a:rPr>
                        <a:t> </a:t>
                      </a:r>
                      <a:r>
                        <a:rPr lang="en-US" sz="2000" dirty="0" err="1">
                          <a:solidFill>
                            <a:srgbClr val="FFFF00"/>
                          </a:solidFill>
                          <a:effectLst/>
                        </a:rPr>
                        <a:t>là</a:t>
                      </a:r>
                      <a:r>
                        <a:rPr lang="en-US" sz="2000" dirty="0">
                          <a:solidFill>
                            <a:srgbClr val="FFFF00"/>
                          </a:solidFill>
                          <a:effectLst/>
                        </a:rPr>
                        <a:t> </a:t>
                      </a:r>
                      <a:r>
                        <a:rPr lang="en-US" sz="2000" dirty="0" err="1">
                          <a:solidFill>
                            <a:srgbClr val="FFFF00"/>
                          </a:solidFill>
                          <a:effectLst/>
                        </a:rPr>
                        <a:t>người</a:t>
                      </a:r>
                      <a:r>
                        <a:rPr lang="en-US" sz="2000" dirty="0">
                          <a:solidFill>
                            <a:srgbClr val="FFFF00"/>
                          </a:solidFill>
                          <a:effectLst/>
                        </a:rPr>
                        <a:t> </a:t>
                      </a:r>
                      <a:r>
                        <a:rPr lang="en-US" sz="2000" dirty="0" err="1">
                          <a:solidFill>
                            <a:srgbClr val="FFFF00"/>
                          </a:solidFill>
                          <a:effectLst/>
                        </a:rPr>
                        <a:t>đưa</a:t>
                      </a:r>
                      <a:r>
                        <a:rPr lang="en-US" sz="2000" dirty="0">
                          <a:solidFill>
                            <a:srgbClr val="FFFF00"/>
                          </a:solidFill>
                          <a:effectLst/>
                        </a:rPr>
                        <a:t> </a:t>
                      </a:r>
                      <a:r>
                        <a:rPr lang="en-US" sz="2000" dirty="0" err="1">
                          <a:solidFill>
                            <a:srgbClr val="FFFF00"/>
                          </a:solidFill>
                          <a:effectLst/>
                        </a:rPr>
                        <a:t>đường</a:t>
                      </a:r>
                      <a:r>
                        <a:rPr lang="en-US" sz="2000" dirty="0">
                          <a:solidFill>
                            <a:srgbClr val="FFFF00"/>
                          </a:solidFill>
                          <a:effectLst/>
                        </a:rPr>
                        <a:t> </a:t>
                      </a:r>
                      <a:r>
                        <a:rPr lang="en-US" sz="2000" dirty="0" err="1">
                          <a:solidFill>
                            <a:srgbClr val="FFFF00"/>
                          </a:solidFill>
                          <a:effectLst/>
                        </a:rPr>
                        <a:t>là</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Từ</a:t>
                      </a:r>
                      <a:r>
                        <a:rPr lang="en-US" sz="2000" dirty="0">
                          <a:solidFill>
                            <a:srgbClr val="FFFF00"/>
                          </a:solidFill>
                          <a:effectLst/>
                        </a:rPr>
                        <a:t> </a:t>
                      </a:r>
                      <a:r>
                        <a:rPr lang="en-US" sz="2000" dirty="0" err="1">
                          <a:solidFill>
                            <a:srgbClr val="FFFF00"/>
                          </a:solidFill>
                          <a:effectLst/>
                        </a:rPr>
                        <a:t>đó</a:t>
                      </a: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có</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xét</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thái</a:t>
                      </a:r>
                      <a:r>
                        <a:rPr lang="en-US" sz="2000" dirty="0">
                          <a:solidFill>
                            <a:srgbClr val="FFFF00"/>
                          </a:solidFill>
                          <a:effectLst/>
                        </a:rPr>
                        <a:t> </a:t>
                      </a:r>
                      <a:r>
                        <a:rPr lang="en-US" sz="2000" dirty="0" err="1">
                          <a:solidFill>
                            <a:srgbClr val="FFFF00"/>
                          </a:solidFill>
                          <a:effectLst/>
                        </a:rPr>
                        <a:t>độ</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tác</a:t>
                      </a:r>
                      <a:r>
                        <a:rPr lang="en-US" sz="2000" dirty="0">
                          <a:solidFill>
                            <a:srgbClr val="FFFF00"/>
                          </a:solidFill>
                          <a:effectLst/>
                        </a:rPr>
                        <a:t> </a:t>
                      </a:r>
                      <a:r>
                        <a:rPr lang="en-US" sz="2000" dirty="0" err="1">
                          <a:solidFill>
                            <a:srgbClr val="FFFF00"/>
                          </a:solidFill>
                          <a:effectLst/>
                        </a:rPr>
                        <a:t>giả</a:t>
                      </a:r>
                      <a:r>
                        <a:rPr lang="en-US" sz="2000" dirty="0">
                          <a:solidFill>
                            <a:srgbClr val="FFFF00"/>
                          </a:solidFill>
                          <a:effectLst/>
                        </a:rPr>
                        <a:t> </a:t>
                      </a:r>
                      <a:r>
                        <a:rPr lang="en-US" sz="2000" dirty="0" err="1">
                          <a:solidFill>
                            <a:srgbClr val="FFFF00"/>
                          </a:solidFill>
                          <a:effectLst/>
                        </a:rPr>
                        <a:t>đối</a:t>
                      </a:r>
                      <a:r>
                        <a:rPr lang="en-US" sz="2000" dirty="0">
                          <a:solidFill>
                            <a:srgbClr val="FFFF00"/>
                          </a:solidFill>
                          <a:effectLst/>
                        </a:rPr>
                        <a:t> </a:t>
                      </a:r>
                      <a:r>
                        <a:rPr lang="en-US" sz="2000" dirty="0" err="1">
                          <a:solidFill>
                            <a:srgbClr val="FFFF00"/>
                          </a:solidFill>
                          <a:effectLst/>
                        </a:rPr>
                        <a:t>với</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giới</a:t>
                      </a:r>
                      <a:r>
                        <a:rPr lang="en-US" sz="2000" dirty="0">
                          <a:solidFill>
                            <a:srgbClr val="FFFF00"/>
                          </a:solidFill>
                          <a:effectLst/>
                        </a:rPr>
                        <a:t> </a:t>
                      </a:r>
                      <a:r>
                        <a:rPr lang="en-US" sz="2000" dirty="0" err="1">
                          <a:solidFill>
                            <a:srgbClr val="FFFF00"/>
                          </a:solidFill>
                          <a:effectLst/>
                        </a:rPr>
                        <a:t>tự</a:t>
                      </a:r>
                      <a:r>
                        <a:rPr lang="en-US" sz="2000" dirty="0">
                          <a:solidFill>
                            <a:srgbClr val="FFFF00"/>
                          </a:solidFill>
                          <a:effectLst/>
                        </a:rPr>
                        <a:t> </a:t>
                      </a:r>
                      <a:r>
                        <a:rPr lang="en-US" sz="2000" dirty="0" err="1">
                          <a:solidFill>
                            <a:srgbClr val="FFFF00"/>
                          </a:solidFill>
                          <a:effectLst/>
                        </a:rPr>
                        <a:t>nhiên</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096147">
                <a:tc>
                  <a:txBody>
                    <a:bodyPr/>
                    <a:lstStyle/>
                    <a:p>
                      <a:pPr algn="ctr">
                        <a:spcAft>
                          <a:spcPts val="0"/>
                        </a:spcAft>
                      </a:pPr>
                      <a:r>
                        <a:rPr lang="en-US" sz="2000" dirty="0">
                          <a:solidFill>
                            <a:srgbClr val="FFFF00"/>
                          </a:solidFill>
                          <a:effectLst/>
                        </a:rPr>
                        <a:t>4</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có</a:t>
                      </a:r>
                      <a:r>
                        <a:rPr lang="en-US" sz="2000" dirty="0">
                          <a:solidFill>
                            <a:srgbClr val="FFFF00"/>
                          </a:solidFill>
                          <a:effectLst/>
                        </a:rPr>
                        <a:t> </a:t>
                      </a:r>
                      <a:r>
                        <a:rPr lang="en-US" sz="2000" dirty="0" err="1">
                          <a:solidFill>
                            <a:srgbClr val="FFFF00"/>
                          </a:solidFill>
                          <a:effectLst/>
                        </a:rPr>
                        <a:t>đồng</a:t>
                      </a:r>
                      <a:r>
                        <a:rPr lang="en-US" sz="2000" dirty="0">
                          <a:solidFill>
                            <a:srgbClr val="FFFF00"/>
                          </a:solidFill>
                          <a:effectLst/>
                        </a:rPr>
                        <a:t> </a:t>
                      </a:r>
                      <a:r>
                        <a:rPr lang="en-US" sz="2000" dirty="0" err="1">
                          <a:solidFill>
                            <a:srgbClr val="FFFF00"/>
                          </a:solidFill>
                          <a:effectLst/>
                        </a:rPr>
                        <a:t>tình</a:t>
                      </a:r>
                      <a:r>
                        <a:rPr lang="en-US" sz="2000" dirty="0">
                          <a:solidFill>
                            <a:srgbClr val="FFFF00"/>
                          </a:solidFill>
                          <a:effectLst/>
                        </a:rPr>
                        <a:t> </a:t>
                      </a:r>
                      <a:r>
                        <a:rPr lang="en-US" sz="2000" dirty="0" err="1">
                          <a:solidFill>
                            <a:srgbClr val="FFFF00"/>
                          </a:solidFill>
                          <a:effectLst/>
                        </a:rPr>
                        <a:t>với</a:t>
                      </a:r>
                      <a:r>
                        <a:rPr lang="en-US" sz="2000" dirty="0">
                          <a:solidFill>
                            <a:srgbClr val="FFFF00"/>
                          </a:solidFill>
                          <a:effectLst/>
                        </a:rPr>
                        <a:t> </a:t>
                      </a:r>
                      <a:r>
                        <a:rPr lang="en-US" sz="2000" dirty="0" err="1">
                          <a:solidFill>
                            <a:srgbClr val="FFFF00"/>
                          </a:solidFill>
                          <a:effectLst/>
                        </a:rPr>
                        <a:t>thái</a:t>
                      </a:r>
                      <a:r>
                        <a:rPr lang="en-US" sz="2000" dirty="0">
                          <a:solidFill>
                            <a:srgbClr val="FFFF00"/>
                          </a:solidFill>
                          <a:effectLst/>
                        </a:rPr>
                        <a:t> </a:t>
                      </a:r>
                      <a:r>
                        <a:rPr lang="en-US" sz="2000" dirty="0" err="1">
                          <a:solidFill>
                            <a:srgbClr val="FFFF00"/>
                          </a:solidFill>
                          <a:effectLst/>
                        </a:rPr>
                        <a:t>độ</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người</a:t>
                      </a:r>
                      <a:r>
                        <a:rPr lang="en-US" sz="2000" dirty="0">
                          <a:solidFill>
                            <a:srgbClr val="FFFF00"/>
                          </a:solidFill>
                          <a:effectLst/>
                        </a:rPr>
                        <a:t> </a:t>
                      </a:r>
                      <a:r>
                        <a:rPr lang="en-US" sz="2000" dirty="0" err="1">
                          <a:solidFill>
                            <a:srgbClr val="FFFF00"/>
                          </a:solidFill>
                          <a:effectLst/>
                        </a:rPr>
                        <a:t>bố</a:t>
                      </a:r>
                      <a:r>
                        <a:rPr lang="en-US" sz="2000" dirty="0">
                          <a:solidFill>
                            <a:srgbClr val="FFFF00"/>
                          </a:solidFill>
                          <a:effectLst/>
                        </a:rPr>
                        <a:t> </a:t>
                      </a:r>
                      <a:r>
                        <a:rPr lang="en-US" sz="2000" dirty="0" err="1">
                          <a:solidFill>
                            <a:srgbClr val="FFFF00"/>
                          </a:solidFill>
                          <a:effectLst/>
                        </a:rPr>
                        <a:t>khi</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món</a:t>
                      </a:r>
                      <a:r>
                        <a:rPr lang="en-US" sz="2000" dirty="0">
                          <a:solidFill>
                            <a:srgbClr val="FFFF00"/>
                          </a:solidFill>
                          <a:effectLst/>
                        </a:rPr>
                        <a:t> </a:t>
                      </a:r>
                      <a:r>
                        <a:rPr lang="en-US" sz="2000" dirty="0" err="1">
                          <a:solidFill>
                            <a:srgbClr val="FFFF00"/>
                          </a:solidFill>
                          <a:effectLst/>
                        </a:rPr>
                        <a:t>quà</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Tý</a:t>
                      </a:r>
                      <a:r>
                        <a:rPr lang="en-US" sz="2000" dirty="0">
                          <a:solidFill>
                            <a:srgbClr val="FFFF00"/>
                          </a:solidFill>
                          <a:effectLst/>
                        </a:rPr>
                        <a:t> </a:t>
                      </a:r>
                      <a:r>
                        <a:rPr lang="en-US" sz="2000" dirty="0" err="1">
                          <a:solidFill>
                            <a:srgbClr val="FFFF00"/>
                          </a:solidFill>
                          <a:effectLst/>
                        </a:rPr>
                        <a:t>không</a:t>
                      </a:r>
                      <a:r>
                        <a:rPr lang="en-US" sz="2000" dirty="0">
                          <a:solidFill>
                            <a:srgbClr val="FFFF00"/>
                          </a:solidFill>
                          <a:effectLst/>
                        </a:rPr>
                        <a:t>? </a:t>
                      </a:r>
                      <a:r>
                        <a:rPr lang="en-US" sz="2000" dirty="0" err="1">
                          <a:solidFill>
                            <a:srgbClr val="FFFF00"/>
                          </a:solidFill>
                          <a:effectLst/>
                        </a:rPr>
                        <a:t>Vì</a:t>
                      </a:r>
                      <a:r>
                        <a:rPr lang="en-US" sz="2000" dirty="0">
                          <a:solidFill>
                            <a:srgbClr val="FFFF00"/>
                          </a:solidFill>
                          <a:effectLst/>
                        </a:rPr>
                        <a:t> </a:t>
                      </a:r>
                      <a:r>
                        <a:rPr lang="en-US" sz="2000" dirty="0" err="1">
                          <a:solidFill>
                            <a:srgbClr val="FFFF00"/>
                          </a:solidFill>
                          <a:effectLst/>
                        </a:rPr>
                        <a:t>sao</a:t>
                      </a:r>
                      <a:r>
                        <a:rPr lang="en-US" sz="2000" dirty="0">
                          <a:solidFill>
                            <a:srgbClr val="FFFF00"/>
                          </a:solidFill>
                          <a:effectLst/>
                        </a:rPr>
                        <a:t>? Qua </a:t>
                      </a:r>
                      <a:r>
                        <a:rPr lang="en-US" sz="2000" dirty="0" err="1">
                          <a:solidFill>
                            <a:srgbClr val="FFFF00"/>
                          </a:solidFill>
                          <a:effectLst/>
                        </a:rPr>
                        <a:t>đó</a:t>
                      </a: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rút</a:t>
                      </a:r>
                      <a:r>
                        <a:rPr lang="en-US" sz="2000" dirty="0">
                          <a:solidFill>
                            <a:srgbClr val="FFFF00"/>
                          </a:solidFill>
                          <a:effectLst/>
                        </a:rPr>
                        <a:t> </a:t>
                      </a:r>
                      <a:r>
                        <a:rPr lang="en-US" sz="2000" dirty="0" err="1">
                          <a:solidFill>
                            <a:srgbClr val="FFFF00"/>
                          </a:solidFill>
                          <a:effectLst/>
                        </a:rPr>
                        <a:t>ra</a:t>
                      </a:r>
                      <a:r>
                        <a:rPr lang="en-US" sz="2000" dirty="0">
                          <a:solidFill>
                            <a:srgbClr val="FFFF00"/>
                          </a:solidFill>
                          <a:effectLst/>
                        </a:rPr>
                        <a:t> </a:t>
                      </a:r>
                      <a:r>
                        <a:rPr lang="en-US" sz="2000" dirty="0" err="1">
                          <a:solidFill>
                            <a:srgbClr val="FFFF00"/>
                          </a:solidFill>
                          <a:effectLst/>
                        </a:rPr>
                        <a:t>được</a:t>
                      </a:r>
                      <a:r>
                        <a:rPr lang="en-US" sz="2000" dirty="0">
                          <a:solidFill>
                            <a:srgbClr val="FFFF00"/>
                          </a:solidFill>
                          <a:effectLst/>
                        </a:rPr>
                        <a:t> </a:t>
                      </a:r>
                      <a:r>
                        <a:rPr lang="en-US" sz="2000" dirty="0" err="1">
                          <a:solidFill>
                            <a:srgbClr val="FFFF00"/>
                          </a:solidFill>
                          <a:effectLst/>
                        </a:rPr>
                        <a:t>bài</a:t>
                      </a:r>
                      <a:r>
                        <a:rPr lang="en-US" sz="2000" dirty="0">
                          <a:solidFill>
                            <a:srgbClr val="FFFF00"/>
                          </a:solidFill>
                          <a:effectLst/>
                        </a:rPr>
                        <a:t> </a:t>
                      </a:r>
                      <a:r>
                        <a:rPr lang="en-US" sz="2000" dirty="0" err="1">
                          <a:solidFill>
                            <a:srgbClr val="FFFF00"/>
                          </a:solidFill>
                          <a:effectLst/>
                        </a:rPr>
                        <a:t>học</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ứng</a:t>
                      </a:r>
                      <a:r>
                        <a:rPr lang="en-US" sz="2000" dirty="0">
                          <a:solidFill>
                            <a:srgbClr val="FFFF00"/>
                          </a:solidFill>
                          <a:effectLst/>
                        </a:rPr>
                        <a:t> </a:t>
                      </a:r>
                      <a:r>
                        <a:rPr lang="en-US" sz="2000" dirty="0" err="1">
                          <a:solidFill>
                            <a:srgbClr val="FFFF00"/>
                          </a:solidFill>
                          <a:effectLst/>
                        </a:rPr>
                        <a:t>xử</a:t>
                      </a:r>
                      <a:r>
                        <a:rPr lang="en-US" sz="2000" dirty="0">
                          <a:solidFill>
                            <a:srgbClr val="FFFF00"/>
                          </a:solidFill>
                          <a:effectLst/>
                        </a:rPr>
                        <a:t>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cuộc</a:t>
                      </a:r>
                      <a:r>
                        <a:rPr lang="en-US" sz="2000" dirty="0">
                          <a:solidFill>
                            <a:srgbClr val="FFFF00"/>
                          </a:solidFill>
                          <a:effectLst/>
                        </a:rPr>
                        <a:t> </a:t>
                      </a:r>
                      <a:r>
                        <a:rPr lang="en-US" sz="2000" dirty="0" err="1">
                          <a:solidFill>
                            <a:srgbClr val="FFFF00"/>
                          </a:solidFill>
                          <a:effectLst/>
                        </a:rPr>
                        <a:t>sống</a:t>
                      </a:r>
                      <a:r>
                        <a:rPr lang="en-US" sz="2000" dirty="0">
                          <a:solidFill>
                            <a:srgbClr val="FFFF00"/>
                          </a:solidFill>
                          <a:effectLst/>
                        </a:rPr>
                        <a:t>?</a:t>
                      </a:r>
                      <a:endParaRPr lang="en-US" sz="2000" dirty="0">
                        <a:solidFill>
                          <a:srgbClr val="FFFF00"/>
                        </a:solidFill>
                        <a:effectLst/>
                        <a:latin typeface="Times New Roman"/>
                        <a:ea typeface="Times New Roman"/>
                      </a:endParaRPr>
                    </a:p>
                  </a:txBody>
                  <a:tcPr marL="66126" marR="66126" marT="0" marB="0"/>
                </a:tc>
              </a:tr>
              <a:tr h="1285797">
                <a:tc>
                  <a:txBody>
                    <a:bodyPr/>
                    <a:lstStyle/>
                    <a:p>
                      <a:pPr algn="ctr">
                        <a:spcAft>
                          <a:spcPts val="0"/>
                        </a:spcAft>
                      </a:pPr>
                      <a:r>
                        <a:rPr lang="en-US" sz="2000" dirty="0">
                          <a:solidFill>
                            <a:srgbClr val="FFFF00"/>
                          </a:solidFill>
                          <a:effectLst/>
                        </a:rPr>
                        <a:t>5</a:t>
                      </a:r>
                      <a:endParaRPr lang="en-US" sz="2000" dirty="0">
                        <a:solidFill>
                          <a:srgbClr val="FFFF00"/>
                        </a:solidFill>
                        <a:effectLst/>
                        <a:latin typeface="Times New Roman"/>
                        <a:ea typeface="Times New Roman"/>
                      </a:endParaRPr>
                    </a:p>
                  </a:txBody>
                  <a:tcPr marL="66126" marR="66126" marT="0" marB="0" anchor="ctr"/>
                </a:tc>
                <a:tc>
                  <a:txBody>
                    <a:bodyPr/>
                    <a:lstStyle/>
                    <a:p>
                      <a:pPr algn="just">
                        <a:spcAft>
                          <a:spcPts val="0"/>
                        </a:spcAft>
                      </a:pPr>
                      <a:r>
                        <a:rPr lang="en-US" sz="2000" dirty="0">
                          <a:solidFill>
                            <a:srgbClr val="FFFF00"/>
                          </a:solidFill>
                          <a:effectLst/>
                        </a:rPr>
                        <a:t>?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đánh</a:t>
                      </a:r>
                      <a:r>
                        <a:rPr lang="en-US" sz="2000" dirty="0">
                          <a:solidFill>
                            <a:srgbClr val="FFFF00"/>
                          </a:solidFill>
                          <a:effectLst/>
                        </a:rPr>
                        <a:t> </a:t>
                      </a:r>
                      <a:r>
                        <a:rPr lang="en-US" sz="2000" dirty="0" err="1">
                          <a:solidFill>
                            <a:srgbClr val="FFFF00"/>
                          </a:solidFill>
                          <a:effectLst/>
                        </a:rPr>
                        <a:t>giá</a:t>
                      </a:r>
                      <a:r>
                        <a:rPr lang="en-US" sz="2000" dirty="0">
                          <a:solidFill>
                            <a:srgbClr val="FFFF00"/>
                          </a:solidFill>
                          <a:effectLst/>
                        </a:rPr>
                        <a:t> </a:t>
                      </a:r>
                      <a:r>
                        <a:rPr lang="en-US" sz="2000" dirty="0" err="1">
                          <a:solidFill>
                            <a:srgbClr val="FFFF00"/>
                          </a:solidFill>
                          <a:effectLst/>
                        </a:rPr>
                        <a:t>như</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nào</a:t>
                      </a:r>
                      <a:r>
                        <a:rPr lang="en-US" sz="2000" dirty="0">
                          <a:solidFill>
                            <a:srgbClr val="FFFF00"/>
                          </a:solidFill>
                          <a:effectLst/>
                        </a:rPr>
                        <a:t> </a:t>
                      </a:r>
                      <a:r>
                        <a:rPr lang="en-US" sz="2000" dirty="0" err="1">
                          <a:solidFill>
                            <a:srgbClr val="FFFF00"/>
                          </a:solidFill>
                          <a:effectLst/>
                        </a:rPr>
                        <a:t>về</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thế</a:t>
                      </a:r>
                      <a:r>
                        <a:rPr lang="en-US" sz="2000" dirty="0">
                          <a:solidFill>
                            <a:srgbClr val="FFFF00"/>
                          </a:solidFill>
                          <a:effectLst/>
                        </a:rPr>
                        <a:t> </a:t>
                      </a:r>
                      <a:r>
                        <a:rPr lang="en-US" sz="2000" dirty="0" err="1">
                          <a:solidFill>
                            <a:srgbClr val="FFFF00"/>
                          </a:solidFill>
                          <a:effectLst/>
                        </a:rPr>
                        <a:t>giới</a:t>
                      </a:r>
                      <a:r>
                        <a:rPr lang="en-US" sz="2000" dirty="0">
                          <a:solidFill>
                            <a:srgbClr val="FFFF00"/>
                          </a:solidFill>
                          <a:effectLst/>
                        </a:rPr>
                        <a:t> </a:t>
                      </a:r>
                      <a:r>
                        <a:rPr lang="en-US" sz="2000" dirty="0" err="1">
                          <a:solidFill>
                            <a:srgbClr val="FFFF00"/>
                          </a:solidFill>
                          <a:effectLst/>
                        </a:rPr>
                        <a:t>tự</a:t>
                      </a:r>
                      <a:r>
                        <a:rPr lang="en-US" sz="2000" dirty="0">
                          <a:solidFill>
                            <a:srgbClr val="FFFF00"/>
                          </a:solidFill>
                          <a:effectLst/>
                        </a:rPr>
                        <a:t> </a:t>
                      </a:r>
                      <a:r>
                        <a:rPr lang="en-US" sz="2000" dirty="0" err="1">
                          <a:solidFill>
                            <a:srgbClr val="FFFF00"/>
                          </a:solidFill>
                          <a:effectLst/>
                        </a:rPr>
                        <a:t>nhiên</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nhân</a:t>
                      </a:r>
                      <a:r>
                        <a:rPr lang="en-US" sz="2000" dirty="0">
                          <a:solidFill>
                            <a:srgbClr val="FFFF00"/>
                          </a:solidFill>
                          <a:effectLst/>
                        </a:rPr>
                        <a:t> </a:t>
                      </a:r>
                      <a:r>
                        <a:rPr lang="en-US" sz="2000" dirty="0" err="1">
                          <a:solidFill>
                            <a:srgbClr val="FFFF00"/>
                          </a:solidFill>
                          <a:effectLst/>
                        </a:rPr>
                        <a:t>vật</a:t>
                      </a:r>
                      <a:r>
                        <a:rPr lang="en-US" sz="2000" dirty="0">
                          <a:solidFill>
                            <a:srgbClr val="FFFF00"/>
                          </a:solidFill>
                          <a:effectLst/>
                        </a:rPr>
                        <a:t> “</a:t>
                      </a:r>
                      <a:r>
                        <a:rPr lang="en-US" sz="2000" dirty="0" err="1">
                          <a:solidFill>
                            <a:srgbClr val="FFFF00"/>
                          </a:solidFill>
                          <a:effectLst/>
                        </a:rPr>
                        <a:t>tôi</a:t>
                      </a:r>
                      <a:r>
                        <a:rPr lang="en-US" sz="2000" dirty="0">
                          <a:solidFill>
                            <a:srgbClr val="FFFF00"/>
                          </a:solidFill>
                          <a:effectLst/>
                        </a:rPr>
                        <a:t>” </a:t>
                      </a:r>
                      <a:r>
                        <a:rPr lang="en-US" sz="2000" dirty="0" err="1">
                          <a:solidFill>
                            <a:srgbClr val="FFFF00"/>
                          </a:solidFill>
                          <a:effectLst/>
                        </a:rPr>
                        <a:t>trong</a:t>
                      </a:r>
                      <a:r>
                        <a:rPr lang="en-US" sz="2000" dirty="0">
                          <a:solidFill>
                            <a:srgbClr val="FFFF00"/>
                          </a:solidFill>
                          <a:effectLst/>
                        </a:rPr>
                        <a:t> </a:t>
                      </a:r>
                      <a:r>
                        <a:rPr lang="en-US" sz="2000" dirty="0" err="1">
                          <a:solidFill>
                            <a:srgbClr val="FFFF00"/>
                          </a:solidFill>
                          <a:effectLst/>
                        </a:rPr>
                        <a:t>câu</a:t>
                      </a:r>
                      <a:r>
                        <a:rPr lang="en-US" sz="2000" dirty="0">
                          <a:solidFill>
                            <a:srgbClr val="FFFF00"/>
                          </a:solidFill>
                          <a:effectLst/>
                        </a:rPr>
                        <a:t> </a:t>
                      </a:r>
                      <a:r>
                        <a:rPr lang="en-US" sz="2000" dirty="0" err="1">
                          <a:solidFill>
                            <a:srgbClr val="FFFF00"/>
                          </a:solidFill>
                          <a:effectLst/>
                        </a:rPr>
                        <a:t>chuyện</a:t>
                      </a:r>
                      <a:r>
                        <a:rPr lang="en-US" sz="2000" dirty="0">
                          <a:solidFill>
                            <a:srgbClr val="FFFF00"/>
                          </a:solidFill>
                          <a:effectLst/>
                        </a:rPr>
                        <a:t>? Theo </a:t>
                      </a:r>
                      <a:r>
                        <a:rPr lang="en-US" sz="2000" dirty="0" err="1">
                          <a:solidFill>
                            <a:srgbClr val="FFFF00"/>
                          </a:solidFill>
                          <a:effectLst/>
                        </a:rPr>
                        <a:t>em</a:t>
                      </a:r>
                      <a:r>
                        <a:rPr lang="en-US" sz="2000" dirty="0">
                          <a:solidFill>
                            <a:srgbClr val="FFFF00"/>
                          </a:solidFill>
                          <a:effectLst/>
                        </a:rPr>
                        <a:t>, </a:t>
                      </a:r>
                      <a:r>
                        <a:rPr lang="en-US" sz="2000" dirty="0" err="1">
                          <a:solidFill>
                            <a:srgbClr val="FFFF00"/>
                          </a:solidFill>
                          <a:effectLst/>
                        </a:rPr>
                        <a:t>cách</a:t>
                      </a:r>
                      <a:r>
                        <a:rPr lang="en-US" sz="2000" dirty="0">
                          <a:solidFill>
                            <a:srgbClr val="FFFF00"/>
                          </a:solidFill>
                          <a:effectLst/>
                        </a:rPr>
                        <a:t> </a:t>
                      </a:r>
                      <a:r>
                        <a:rPr lang="en-US" sz="2000" dirty="0" err="1">
                          <a:solidFill>
                            <a:srgbClr val="FFFF00"/>
                          </a:solidFill>
                          <a:effectLst/>
                        </a:rPr>
                        <a:t>cảm</a:t>
                      </a:r>
                      <a:r>
                        <a:rPr lang="en-US" sz="2000" dirty="0">
                          <a:solidFill>
                            <a:srgbClr val="FFFF00"/>
                          </a:solidFill>
                          <a:effectLst/>
                        </a:rPr>
                        <a:t> </a:t>
                      </a:r>
                      <a:r>
                        <a:rPr lang="en-US" sz="2000" dirty="0" err="1">
                          <a:solidFill>
                            <a:srgbClr val="FFFF00"/>
                          </a:solidFill>
                          <a:effectLst/>
                        </a:rPr>
                        <a:t>nhận</a:t>
                      </a:r>
                      <a:r>
                        <a:rPr lang="en-US" sz="2000" dirty="0">
                          <a:solidFill>
                            <a:srgbClr val="FFFF00"/>
                          </a:solidFill>
                          <a:effectLst/>
                        </a:rPr>
                        <a:t> </a:t>
                      </a:r>
                      <a:r>
                        <a:rPr lang="en-US" sz="2000" dirty="0" err="1">
                          <a:solidFill>
                            <a:srgbClr val="FFFF00"/>
                          </a:solidFill>
                          <a:effectLst/>
                        </a:rPr>
                        <a:t>ấy</a:t>
                      </a:r>
                      <a:r>
                        <a:rPr lang="en-US" sz="2000" dirty="0">
                          <a:solidFill>
                            <a:srgbClr val="FFFF00"/>
                          </a:solidFill>
                          <a:effectLst/>
                        </a:rPr>
                        <a:t> </a:t>
                      </a:r>
                      <a:r>
                        <a:rPr lang="en-US" sz="2000" dirty="0" err="1">
                          <a:solidFill>
                            <a:srgbClr val="FFFF00"/>
                          </a:solidFill>
                          <a:effectLst/>
                        </a:rPr>
                        <a:t>đem</a:t>
                      </a:r>
                      <a:r>
                        <a:rPr lang="en-US" sz="2000" dirty="0">
                          <a:solidFill>
                            <a:srgbClr val="FFFF00"/>
                          </a:solidFill>
                          <a:effectLst/>
                        </a:rPr>
                        <a:t> </a:t>
                      </a:r>
                      <a:r>
                        <a:rPr lang="en-US" sz="2000" dirty="0" err="1">
                          <a:solidFill>
                            <a:srgbClr val="FFFF00"/>
                          </a:solidFill>
                          <a:effectLst/>
                        </a:rPr>
                        <a:t>lại</a:t>
                      </a:r>
                      <a:r>
                        <a:rPr lang="en-US" sz="2000" dirty="0">
                          <a:solidFill>
                            <a:srgbClr val="FFFF00"/>
                          </a:solidFill>
                          <a:effectLst/>
                        </a:rPr>
                        <a:t> ý </a:t>
                      </a:r>
                      <a:r>
                        <a:rPr lang="en-US" sz="2000" dirty="0" err="1">
                          <a:solidFill>
                            <a:srgbClr val="FFFF00"/>
                          </a:solidFill>
                          <a:effectLst/>
                        </a:rPr>
                        <a:t>nghĩa</a:t>
                      </a:r>
                      <a:r>
                        <a:rPr lang="en-US" sz="2000" dirty="0">
                          <a:solidFill>
                            <a:srgbClr val="FFFF00"/>
                          </a:solidFill>
                          <a:effectLst/>
                        </a:rPr>
                        <a:t> </a:t>
                      </a:r>
                      <a:r>
                        <a:rPr lang="en-US" sz="2000" dirty="0" err="1">
                          <a:solidFill>
                            <a:srgbClr val="FFFF00"/>
                          </a:solidFill>
                          <a:effectLst/>
                        </a:rPr>
                        <a:t>gì</a:t>
                      </a:r>
                      <a:r>
                        <a:rPr lang="en-US" sz="2000" dirty="0">
                          <a:solidFill>
                            <a:srgbClr val="FFFF00"/>
                          </a:solidFill>
                          <a:effectLst/>
                        </a:rPr>
                        <a:t> </a:t>
                      </a:r>
                      <a:r>
                        <a:rPr lang="en-US" sz="2000" dirty="0" err="1">
                          <a:solidFill>
                            <a:srgbClr val="FFFF00"/>
                          </a:solidFill>
                          <a:effectLst/>
                        </a:rPr>
                        <a:t>cho</a:t>
                      </a:r>
                      <a:r>
                        <a:rPr lang="en-US" sz="2000" dirty="0">
                          <a:solidFill>
                            <a:srgbClr val="FFFF00"/>
                          </a:solidFill>
                          <a:effectLst/>
                        </a:rPr>
                        <a:t> </a:t>
                      </a:r>
                      <a:r>
                        <a:rPr lang="en-US" sz="2000" dirty="0" err="1">
                          <a:solidFill>
                            <a:srgbClr val="FFFF00"/>
                          </a:solidFill>
                          <a:effectLst/>
                        </a:rPr>
                        <a:t>cuộc</a:t>
                      </a:r>
                      <a:r>
                        <a:rPr lang="en-US" sz="2000" dirty="0">
                          <a:solidFill>
                            <a:srgbClr val="FFFF00"/>
                          </a:solidFill>
                          <a:effectLst/>
                        </a:rPr>
                        <a:t> </a:t>
                      </a:r>
                      <a:r>
                        <a:rPr lang="en-US" sz="2000" dirty="0" err="1">
                          <a:solidFill>
                            <a:srgbClr val="FFFF00"/>
                          </a:solidFill>
                          <a:effectLst/>
                        </a:rPr>
                        <a:t>sống</a:t>
                      </a:r>
                      <a:r>
                        <a:rPr lang="en-US" sz="2000" dirty="0">
                          <a:solidFill>
                            <a:srgbClr val="FFFF00"/>
                          </a:solidFill>
                          <a:effectLst/>
                        </a:rPr>
                        <a:t> </a:t>
                      </a:r>
                      <a:r>
                        <a:rPr lang="en-US" sz="2000" dirty="0" err="1">
                          <a:solidFill>
                            <a:srgbClr val="FFFF00"/>
                          </a:solidFill>
                          <a:effectLst/>
                        </a:rPr>
                        <a:t>của</a:t>
                      </a:r>
                      <a:r>
                        <a:rPr lang="en-US" sz="2000" dirty="0">
                          <a:solidFill>
                            <a:srgbClr val="FFFF00"/>
                          </a:solidFill>
                          <a:effectLst/>
                        </a:rPr>
                        <a:t> </a:t>
                      </a:r>
                      <a:r>
                        <a:rPr lang="en-US" sz="2000" dirty="0" err="1">
                          <a:solidFill>
                            <a:srgbClr val="FFFF00"/>
                          </a:solidFill>
                          <a:effectLst/>
                        </a:rPr>
                        <a:t>chúng</a:t>
                      </a:r>
                      <a:r>
                        <a:rPr lang="en-US" sz="2000" dirty="0">
                          <a:solidFill>
                            <a:srgbClr val="FFFF00"/>
                          </a:solidFill>
                          <a:effectLst/>
                        </a:rPr>
                        <a:t> ta?</a:t>
                      </a:r>
                      <a:endParaRPr lang="en-US" sz="2000" dirty="0">
                        <a:solidFill>
                          <a:srgbClr val="FFFF00"/>
                        </a:solidFill>
                        <a:effectLst/>
                        <a:latin typeface="Times New Roman"/>
                        <a:ea typeface="Times New Roman"/>
                      </a:endParaRPr>
                    </a:p>
                  </a:txBody>
                  <a:tcPr marL="66126" marR="66126" marT="0" marB="0"/>
                </a:tc>
              </a:tr>
            </a:tbl>
          </a:graphicData>
        </a:graphic>
      </p:graphicFrame>
      <p:sp>
        <p:nvSpPr>
          <p:cNvPr id="5" name="Rectangle 4"/>
          <p:cNvSpPr/>
          <p:nvPr/>
        </p:nvSpPr>
        <p:spPr>
          <a:xfrm>
            <a:off x="1676400" y="3124200"/>
            <a:ext cx="1219200" cy="2977738"/>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pPr algn="ctr">
              <a:lnSpc>
                <a:spcPct val="150000"/>
              </a:lnSpc>
            </a:pPr>
            <a:r>
              <a:rPr lang="en-US" sz="2500" b="1" dirty="0">
                <a:latin typeface="Arial" pitchFamily="34" charset="0"/>
                <a:cs typeface="Arial" pitchFamily="34" charset="0"/>
              </a:rPr>
              <a:t>   SUY </a:t>
            </a:r>
          </a:p>
          <a:p>
            <a:pPr algn="ctr">
              <a:lnSpc>
                <a:spcPct val="150000"/>
              </a:lnSpc>
            </a:pPr>
            <a:r>
              <a:rPr lang="en-US" sz="2500" b="1" dirty="0">
                <a:latin typeface="Arial" pitchFamily="34" charset="0"/>
                <a:cs typeface="Arial" pitchFamily="34" charset="0"/>
              </a:rPr>
              <a:t>NGẪM </a:t>
            </a:r>
          </a:p>
          <a:p>
            <a:pPr algn="ctr">
              <a:lnSpc>
                <a:spcPct val="150000"/>
              </a:lnSpc>
            </a:pPr>
            <a:r>
              <a:rPr lang="en-US" sz="2500" b="1" dirty="0">
                <a:latin typeface="Arial" pitchFamily="34" charset="0"/>
                <a:cs typeface="Arial" pitchFamily="34" charset="0"/>
              </a:rPr>
              <a:t>VÀ </a:t>
            </a:r>
          </a:p>
          <a:p>
            <a:pPr algn="ctr">
              <a:lnSpc>
                <a:spcPct val="150000"/>
              </a:lnSpc>
            </a:pPr>
            <a:r>
              <a:rPr lang="en-US" sz="2500" b="1" dirty="0">
                <a:latin typeface="Arial" pitchFamily="34" charset="0"/>
                <a:cs typeface="Arial" pitchFamily="34" charset="0"/>
              </a:rPr>
              <a:t>PHẢN </a:t>
            </a:r>
          </a:p>
          <a:p>
            <a:pPr algn="ctr">
              <a:lnSpc>
                <a:spcPct val="150000"/>
              </a:lnSpc>
            </a:pPr>
            <a:r>
              <a:rPr lang="en-US" sz="2500" b="1" dirty="0">
                <a:latin typeface="Arial" pitchFamily="34" charset="0"/>
                <a:cs typeface="Arial" pitchFamily="34" charset="0"/>
              </a:rPr>
              <a:t>HỒI</a:t>
            </a:r>
          </a:p>
        </p:txBody>
      </p:sp>
      <p:pic>
        <p:nvPicPr>
          <p:cNvPr id="1126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52401"/>
            <a:ext cx="1676400"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33051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790700" y="1195279"/>
            <a:ext cx="8610600" cy="5053306"/>
          </a:xfrm>
          <a:prstGeom prst="rect">
            <a:avLst/>
          </a:prstGeom>
        </p:spPr>
        <p:txBody>
          <a:bodyPr wrap="square">
            <a:spAutoFit/>
          </a:bodyPr>
          <a:lstStyle/>
          <a:p>
            <a:pPr algn="just">
              <a:lnSpc>
                <a:spcPct val="130000"/>
              </a:lnSpc>
            </a:pPr>
            <a:r>
              <a:rPr lang="en-US" sz="2500" b="1" dirty="0">
                <a:solidFill>
                  <a:srgbClr val="FFFF00"/>
                </a:solidFill>
              </a:rPr>
              <a:t>1. </a:t>
            </a:r>
            <a:r>
              <a:rPr lang="en-US" sz="2500" b="1" dirty="0" err="1">
                <a:solidFill>
                  <a:srgbClr val="FFFF00"/>
                </a:solidFill>
              </a:rPr>
              <a:t>Nghệ</a:t>
            </a:r>
            <a:r>
              <a:rPr lang="en-US" sz="2500" b="1" dirty="0">
                <a:solidFill>
                  <a:srgbClr val="FFFF00"/>
                </a:solidFill>
              </a:rPr>
              <a:t> </a:t>
            </a:r>
            <a:r>
              <a:rPr lang="en-US" sz="2500" b="1" dirty="0" err="1">
                <a:solidFill>
                  <a:srgbClr val="FFFF00"/>
                </a:solidFill>
              </a:rPr>
              <a:t>thuật</a:t>
            </a:r>
            <a:r>
              <a:rPr lang="en-US" sz="2500" b="1" dirty="0">
                <a:solidFill>
                  <a:srgbClr val="FFFF00"/>
                </a:solidFill>
              </a:rPr>
              <a:t>:</a:t>
            </a:r>
            <a:endParaRPr lang="en-US" sz="2500" dirty="0">
              <a:solidFill>
                <a:srgbClr val="FFFF00"/>
              </a:solidFill>
            </a:endParaRPr>
          </a:p>
          <a:p>
            <a:pPr algn="just">
              <a:lnSpc>
                <a:spcPct val="130000"/>
              </a:lnSpc>
            </a:pPr>
            <a:r>
              <a:rPr lang="en-US" sz="2500" dirty="0">
                <a:solidFill>
                  <a:srgbClr val="FFFF00"/>
                </a:solidFill>
              </a:rPr>
              <a:t>-  </a:t>
            </a:r>
            <a:r>
              <a:rPr lang="en-US" sz="2500" dirty="0" err="1">
                <a:solidFill>
                  <a:srgbClr val="FFFF00"/>
                </a:solidFill>
              </a:rPr>
              <a:t>Ngôi</a:t>
            </a:r>
            <a:r>
              <a:rPr lang="en-US" sz="2500" dirty="0">
                <a:solidFill>
                  <a:srgbClr val="FFFF00"/>
                </a:solidFill>
              </a:rPr>
              <a:t> </a:t>
            </a:r>
            <a:r>
              <a:rPr lang="en-US" sz="2500" dirty="0" err="1">
                <a:solidFill>
                  <a:srgbClr val="FFFF00"/>
                </a:solidFill>
              </a:rPr>
              <a:t>kể</a:t>
            </a:r>
            <a:r>
              <a:rPr lang="en-US" sz="2500" dirty="0">
                <a:solidFill>
                  <a:srgbClr val="FFFF00"/>
                </a:solidFill>
              </a:rPr>
              <a:t> </a:t>
            </a:r>
            <a:r>
              <a:rPr lang="en-US" sz="2500" dirty="0" err="1">
                <a:solidFill>
                  <a:srgbClr val="FFFF00"/>
                </a:solidFill>
              </a:rPr>
              <a:t>thứ</a:t>
            </a:r>
            <a:r>
              <a:rPr lang="en-US" sz="2500" dirty="0">
                <a:solidFill>
                  <a:srgbClr val="FFFF00"/>
                </a:solidFill>
              </a:rPr>
              <a:t> </a:t>
            </a:r>
            <a:r>
              <a:rPr lang="en-US" sz="2500" dirty="0" err="1">
                <a:solidFill>
                  <a:srgbClr val="FFFF00"/>
                </a:solidFill>
              </a:rPr>
              <a:t>nhất</a:t>
            </a:r>
            <a:r>
              <a:rPr lang="en-US" sz="2500" dirty="0">
                <a:solidFill>
                  <a:srgbClr val="FFFF00"/>
                </a:solidFill>
              </a:rPr>
              <a:t>.</a:t>
            </a:r>
          </a:p>
          <a:p>
            <a:pPr algn="just">
              <a:lnSpc>
                <a:spcPct val="130000"/>
              </a:lnSpc>
            </a:pPr>
            <a:r>
              <a:rPr lang="en-US" sz="2500" dirty="0">
                <a:solidFill>
                  <a:srgbClr val="FFFF00"/>
                </a:solidFill>
              </a:rPr>
              <a:t>- </a:t>
            </a:r>
            <a:r>
              <a:rPr lang="en-US" sz="2500" dirty="0" err="1">
                <a:solidFill>
                  <a:srgbClr val="FFFF00"/>
                </a:solidFill>
              </a:rPr>
              <a:t>Kết</a:t>
            </a:r>
            <a:r>
              <a:rPr lang="en-US" sz="2500" dirty="0">
                <a:solidFill>
                  <a:srgbClr val="FFFF00"/>
                </a:solidFill>
              </a:rPr>
              <a:t> </a:t>
            </a:r>
            <a:r>
              <a:rPr lang="en-US" sz="2500" dirty="0" err="1">
                <a:solidFill>
                  <a:srgbClr val="FFFF00"/>
                </a:solidFill>
              </a:rPr>
              <a:t>hợp</a:t>
            </a:r>
            <a:r>
              <a:rPr lang="en-US" sz="2500" dirty="0">
                <a:solidFill>
                  <a:srgbClr val="FFFF00"/>
                </a:solidFill>
              </a:rPr>
              <a:t> </a:t>
            </a:r>
            <a:r>
              <a:rPr lang="en-US" sz="2500" dirty="0" err="1">
                <a:solidFill>
                  <a:srgbClr val="FFFF00"/>
                </a:solidFill>
              </a:rPr>
              <a:t>tự</a:t>
            </a:r>
            <a:r>
              <a:rPr lang="en-US" sz="2500" dirty="0">
                <a:solidFill>
                  <a:srgbClr val="FFFF00"/>
                </a:solidFill>
              </a:rPr>
              <a:t> </a:t>
            </a:r>
            <a:r>
              <a:rPr lang="en-US" sz="2500" dirty="0" err="1">
                <a:solidFill>
                  <a:srgbClr val="FFFF00"/>
                </a:solidFill>
              </a:rPr>
              <a:t>sự</a:t>
            </a:r>
            <a:r>
              <a:rPr lang="en-US" sz="2500" dirty="0">
                <a:solidFill>
                  <a:srgbClr val="FFFF00"/>
                </a:solidFill>
              </a:rPr>
              <a:t>, </a:t>
            </a:r>
            <a:r>
              <a:rPr lang="en-US" sz="2500" dirty="0" err="1">
                <a:solidFill>
                  <a:srgbClr val="FFFF00"/>
                </a:solidFill>
              </a:rPr>
              <a:t>miêu</a:t>
            </a:r>
            <a:r>
              <a:rPr lang="en-US" sz="2500" dirty="0">
                <a:solidFill>
                  <a:srgbClr val="FFFF00"/>
                </a:solidFill>
              </a:rPr>
              <a:t> </a:t>
            </a:r>
            <a:r>
              <a:rPr lang="en-US" sz="2500" dirty="0" err="1">
                <a:solidFill>
                  <a:srgbClr val="FFFF00"/>
                </a:solidFill>
              </a:rPr>
              <a:t>tả</a:t>
            </a:r>
            <a:r>
              <a:rPr lang="en-US" sz="2500" dirty="0">
                <a:solidFill>
                  <a:srgbClr val="FFFF00"/>
                </a:solidFill>
              </a:rPr>
              <a:t>, </a:t>
            </a:r>
            <a:r>
              <a:rPr lang="en-US" sz="2500" dirty="0" err="1">
                <a:solidFill>
                  <a:srgbClr val="FFFF00"/>
                </a:solidFill>
              </a:rPr>
              <a:t>biểu</a:t>
            </a:r>
            <a:r>
              <a:rPr lang="en-US" sz="2500" dirty="0">
                <a:solidFill>
                  <a:srgbClr val="FFFF00"/>
                </a:solidFill>
              </a:rPr>
              <a:t> </a:t>
            </a:r>
            <a:r>
              <a:rPr lang="en-US" sz="2500" dirty="0" err="1">
                <a:solidFill>
                  <a:srgbClr val="FFFF00"/>
                </a:solidFill>
              </a:rPr>
              <a:t>cảm</a:t>
            </a:r>
            <a:r>
              <a:rPr lang="en-US" sz="2500" dirty="0">
                <a:solidFill>
                  <a:srgbClr val="FFFF00"/>
                </a:solidFill>
              </a:rPr>
              <a:t>.</a:t>
            </a:r>
          </a:p>
          <a:p>
            <a:pPr algn="just">
              <a:lnSpc>
                <a:spcPct val="130000"/>
              </a:lnSpc>
            </a:pPr>
            <a:r>
              <a:rPr lang="en-US" sz="2500" dirty="0">
                <a:solidFill>
                  <a:srgbClr val="FFFF00"/>
                </a:solidFill>
              </a:rPr>
              <a:t>- </a:t>
            </a:r>
            <a:r>
              <a:rPr lang="en-US" sz="2500" dirty="0" err="1">
                <a:solidFill>
                  <a:srgbClr val="FFFF00"/>
                </a:solidFill>
              </a:rPr>
              <a:t>Ngôn</a:t>
            </a:r>
            <a:r>
              <a:rPr lang="en-US" sz="2500" dirty="0">
                <a:solidFill>
                  <a:srgbClr val="FFFF00"/>
                </a:solidFill>
              </a:rPr>
              <a:t> </a:t>
            </a:r>
            <a:r>
              <a:rPr lang="en-US" sz="2500" dirty="0" err="1">
                <a:solidFill>
                  <a:srgbClr val="FFFF00"/>
                </a:solidFill>
              </a:rPr>
              <a:t>ngữ</a:t>
            </a:r>
            <a:r>
              <a:rPr lang="en-US" sz="2500" dirty="0">
                <a:solidFill>
                  <a:srgbClr val="FFFF00"/>
                </a:solidFill>
              </a:rPr>
              <a:t> </a:t>
            </a:r>
            <a:r>
              <a:rPr lang="en-US" sz="2500" dirty="0" err="1">
                <a:solidFill>
                  <a:srgbClr val="FFFF00"/>
                </a:solidFill>
              </a:rPr>
              <a:t>kể</a:t>
            </a:r>
            <a:r>
              <a:rPr lang="en-US" sz="2500" dirty="0">
                <a:solidFill>
                  <a:srgbClr val="FFFF00"/>
                </a:solidFill>
              </a:rPr>
              <a:t> </a:t>
            </a:r>
            <a:r>
              <a:rPr lang="en-US" sz="2500" dirty="0" err="1">
                <a:solidFill>
                  <a:srgbClr val="FFFF00"/>
                </a:solidFill>
              </a:rPr>
              <a:t>chuyện</a:t>
            </a:r>
            <a:r>
              <a:rPr lang="en-US" sz="2500" dirty="0">
                <a:solidFill>
                  <a:srgbClr val="FFFF00"/>
                </a:solidFill>
              </a:rPr>
              <a:t> </a:t>
            </a:r>
            <a:r>
              <a:rPr lang="en-US" sz="2500" dirty="0" err="1">
                <a:solidFill>
                  <a:srgbClr val="FFFF00"/>
                </a:solidFill>
              </a:rPr>
              <a:t>tự</a:t>
            </a:r>
            <a:r>
              <a:rPr lang="en-US" sz="2500" dirty="0">
                <a:solidFill>
                  <a:srgbClr val="FFFF00"/>
                </a:solidFill>
              </a:rPr>
              <a:t> </a:t>
            </a:r>
            <a:r>
              <a:rPr lang="en-US" sz="2500" dirty="0" err="1">
                <a:solidFill>
                  <a:srgbClr val="FFFF00"/>
                </a:solidFill>
              </a:rPr>
              <a:t>nhiên</a:t>
            </a:r>
            <a:r>
              <a:rPr lang="en-US" sz="2500" dirty="0">
                <a:solidFill>
                  <a:srgbClr val="FFFF00"/>
                </a:solidFill>
              </a:rPr>
              <a:t>, </a:t>
            </a:r>
            <a:r>
              <a:rPr lang="en-US" sz="2500" dirty="0" err="1">
                <a:solidFill>
                  <a:srgbClr val="FFFF00"/>
                </a:solidFill>
              </a:rPr>
              <a:t>gần</a:t>
            </a:r>
            <a:r>
              <a:rPr lang="en-US" sz="2500" dirty="0">
                <a:solidFill>
                  <a:srgbClr val="FFFF00"/>
                </a:solidFill>
              </a:rPr>
              <a:t> </a:t>
            </a:r>
            <a:r>
              <a:rPr lang="en-US" sz="2500" dirty="0" err="1">
                <a:solidFill>
                  <a:srgbClr val="FFFF00"/>
                </a:solidFill>
              </a:rPr>
              <a:t>gũi</a:t>
            </a:r>
            <a:r>
              <a:rPr lang="en-US" sz="2500" dirty="0">
                <a:solidFill>
                  <a:srgbClr val="FFFF00"/>
                </a:solidFill>
              </a:rPr>
              <a:t>, </a:t>
            </a:r>
            <a:r>
              <a:rPr lang="en-US" sz="2500" dirty="0" err="1">
                <a:solidFill>
                  <a:srgbClr val="FFFF00"/>
                </a:solidFill>
              </a:rPr>
              <a:t>giàu</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xúc</a:t>
            </a:r>
            <a:r>
              <a:rPr lang="en-US" sz="2500" dirty="0">
                <a:solidFill>
                  <a:srgbClr val="FFFF00"/>
                </a:solidFill>
              </a:rPr>
              <a:t>.</a:t>
            </a:r>
          </a:p>
          <a:p>
            <a:pPr algn="just">
              <a:lnSpc>
                <a:spcPct val="130000"/>
              </a:lnSpc>
            </a:pPr>
            <a:r>
              <a:rPr lang="en-US" sz="2500" b="1" dirty="0">
                <a:solidFill>
                  <a:srgbClr val="FFFF00"/>
                </a:solidFill>
              </a:rPr>
              <a:t>2. Ý </a:t>
            </a:r>
            <a:r>
              <a:rPr lang="en-US" sz="2500" b="1" dirty="0" err="1">
                <a:solidFill>
                  <a:srgbClr val="FFFF00"/>
                </a:solidFill>
              </a:rPr>
              <a:t>nghĩa</a:t>
            </a:r>
            <a:r>
              <a:rPr lang="en-US" sz="2500" b="1" dirty="0">
                <a:solidFill>
                  <a:srgbClr val="FFFF00"/>
                </a:solidFill>
              </a:rPr>
              <a:t> </a:t>
            </a:r>
            <a:r>
              <a:rPr lang="en-US" sz="2500" b="1" dirty="0" err="1">
                <a:solidFill>
                  <a:srgbClr val="FFFF00"/>
                </a:solidFill>
              </a:rPr>
              <a:t>văn</a:t>
            </a:r>
            <a:r>
              <a:rPr lang="en-US" sz="2500" b="1" dirty="0">
                <a:solidFill>
                  <a:srgbClr val="FFFF00"/>
                </a:solidFill>
              </a:rPr>
              <a:t> </a:t>
            </a:r>
            <a:r>
              <a:rPr lang="en-US" sz="2500" b="1" dirty="0" err="1">
                <a:solidFill>
                  <a:srgbClr val="FFFF00"/>
                </a:solidFill>
              </a:rPr>
              <a:t>bản</a:t>
            </a:r>
            <a:r>
              <a:rPr lang="en-US" sz="2500" b="1" dirty="0">
                <a:solidFill>
                  <a:srgbClr val="FFFF00"/>
                </a:solidFill>
              </a:rPr>
              <a:t>: </a:t>
            </a:r>
            <a:endParaRPr lang="en-US" sz="2500" dirty="0">
              <a:solidFill>
                <a:srgbClr val="FFFF00"/>
              </a:solidFill>
            </a:endParaRPr>
          </a:p>
          <a:p>
            <a:pPr algn="just">
              <a:lnSpc>
                <a:spcPct val="130000"/>
              </a:lnSpc>
            </a:pPr>
            <a:r>
              <a:rPr lang="en-US" sz="2500" dirty="0">
                <a:solidFill>
                  <a:srgbClr val="FFFF00"/>
                </a:solidFill>
              </a:rPr>
              <a:t>- </a:t>
            </a:r>
            <a:r>
              <a:rPr lang="en-US" sz="2500" dirty="0" err="1">
                <a:solidFill>
                  <a:srgbClr val="FFFF00"/>
                </a:solidFill>
              </a:rPr>
              <a:t>Cần</a:t>
            </a:r>
            <a:r>
              <a:rPr lang="en-US" sz="2500" dirty="0">
                <a:solidFill>
                  <a:srgbClr val="FFFF00"/>
                </a:solidFill>
              </a:rPr>
              <a:t> </a:t>
            </a:r>
            <a:r>
              <a:rPr lang="en-US" sz="2500" dirty="0" err="1">
                <a:solidFill>
                  <a:srgbClr val="FFFF00"/>
                </a:solidFill>
              </a:rPr>
              <a:t>trân</a:t>
            </a:r>
            <a:r>
              <a:rPr lang="en-US" sz="2500" dirty="0">
                <a:solidFill>
                  <a:srgbClr val="FFFF00"/>
                </a:solidFill>
              </a:rPr>
              <a:t> </a:t>
            </a:r>
            <a:r>
              <a:rPr lang="en-US" sz="2500" dirty="0" err="1">
                <a:solidFill>
                  <a:srgbClr val="FFFF00"/>
                </a:solidFill>
              </a:rPr>
              <a:t>trọng</a:t>
            </a:r>
            <a:r>
              <a:rPr lang="en-US" sz="2500" dirty="0">
                <a:solidFill>
                  <a:srgbClr val="FFFF00"/>
                </a:solidFill>
              </a:rPr>
              <a:t>, </a:t>
            </a:r>
            <a:r>
              <a:rPr lang="en-US" sz="2500" dirty="0" err="1">
                <a:solidFill>
                  <a:srgbClr val="FFFF00"/>
                </a:solidFill>
              </a:rPr>
              <a:t>biết</a:t>
            </a:r>
            <a:r>
              <a:rPr lang="en-US" sz="2500" dirty="0">
                <a:solidFill>
                  <a:srgbClr val="FFFF00"/>
                </a:solidFill>
              </a:rPr>
              <a:t> </a:t>
            </a:r>
            <a:r>
              <a:rPr lang="en-US" sz="2500" dirty="0" err="1">
                <a:solidFill>
                  <a:srgbClr val="FFFF00"/>
                </a:solidFill>
              </a:rPr>
              <a:t>ơn</a:t>
            </a:r>
            <a:r>
              <a:rPr lang="en-US" sz="2500" dirty="0">
                <a:solidFill>
                  <a:srgbClr val="FFFF00"/>
                </a:solidFill>
              </a:rPr>
              <a:t> </a:t>
            </a:r>
            <a:r>
              <a:rPr lang="en-US" sz="2500" dirty="0" err="1">
                <a:solidFill>
                  <a:srgbClr val="FFFF00"/>
                </a:solidFill>
              </a:rPr>
              <a:t>tình</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tấm</a:t>
            </a:r>
            <a:r>
              <a:rPr lang="en-US" sz="2500" dirty="0">
                <a:solidFill>
                  <a:srgbClr val="FFFF00"/>
                </a:solidFill>
              </a:rPr>
              <a:t> </a:t>
            </a:r>
            <a:r>
              <a:rPr lang="en-US" sz="2500" dirty="0" err="1">
                <a:solidFill>
                  <a:srgbClr val="FFFF00"/>
                </a:solidFill>
              </a:rPr>
              <a:t>lòng</a:t>
            </a:r>
            <a:r>
              <a:rPr lang="en-US" sz="2500" dirty="0">
                <a:solidFill>
                  <a:srgbClr val="FFFF00"/>
                </a:solidFill>
              </a:rPr>
              <a:t> </a:t>
            </a:r>
            <a:r>
              <a:rPr lang="en-US" sz="2500" dirty="0" err="1">
                <a:solidFill>
                  <a:srgbClr val="FFFF00"/>
                </a:solidFill>
              </a:rPr>
              <a:t>của</a:t>
            </a:r>
            <a:r>
              <a:rPr lang="en-US" sz="2500" dirty="0">
                <a:solidFill>
                  <a:srgbClr val="FFFF00"/>
                </a:solidFill>
              </a:rPr>
              <a:t> </a:t>
            </a:r>
            <a:r>
              <a:rPr lang="en-US" sz="2500" dirty="0" err="1">
                <a:solidFill>
                  <a:srgbClr val="FFFF00"/>
                </a:solidFill>
              </a:rPr>
              <a:t>người</a:t>
            </a:r>
            <a:r>
              <a:rPr lang="en-US" sz="2500" dirty="0">
                <a:solidFill>
                  <a:srgbClr val="FFFF00"/>
                </a:solidFill>
              </a:rPr>
              <a:t> </a:t>
            </a:r>
            <a:r>
              <a:rPr lang="en-US" sz="2500" dirty="0" err="1">
                <a:solidFill>
                  <a:srgbClr val="FFFF00"/>
                </a:solidFill>
              </a:rPr>
              <a:t>khác</a:t>
            </a:r>
            <a:r>
              <a:rPr lang="en-US" sz="2500" dirty="0">
                <a:solidFill>
                  <a:srgbClr val="FFFF00"/>
                </a:solidFill>
              </a:rPr>
              <a:t> </a:t>
            </a:r>
            <a:r>
              <a:rPr lang="en-US" sz="2500" dirty="0" err="1">
                <a:solidFill>
                  <a:srgbClr val="FFFF00"/>
                </a:solidFill>
              </a:rPr>
              <a:t>dành</a:t>
            </a:r>
            <a:r>
              <a:rPr lang="en-US" sz="2500" dirty="0">
                <a:solidFill>
                  <a:srgbClr val="FFFF00"/>
                </a:solidFill>
              </a:rPr>
              <a:t> </a:t>
            </a:r>
            <a:r>
              <a:rPr lang="en-US" sz="2500" dirty="0" err="1">
                <a:solidFill>
                  <a:srgbClr val="FFFF00"/>
                </a:solidFill>
              </a:rPr>
              <a:t>cho</a:t>
            </a:r>
            <a:r>
              <a:rPr lang="en-US" sz="2500" dirty="0">
                <a:solidFill>
                  <a:srgbClr val="FFFF00"/>
                </a:solidFill>
              </a:rPr>
              <a:t> </a:t>
            </a:r>
            <a:r>
              <a:rPr lang="en-US" sz="2500" dirty="0" err="1">
                <a:solidFill>
                  <a:srgbClr val="FFFF00"/>
                </a:solidFill>
              </a:rPr>
              <a:t>mình</a:t>
            </a:r>
            <a:r>
              <a:rPr lang="en-US" sz="2500" dirty="0">
                <a:solidFill>
                  <a:srgbClr val="FFFF00"/>
                </a:solidFill>
              </a:rPr>
              <a:t>.</a:t>
            </a:r>
          </a:p>
          <a:p>
            <a:pPr algn="just">
              <a:lnSpc>
                <a:spcPct val="130000"/>
              </a:lnSpc>
            </a:pPr>
            <a:r>
              <a:rPr lang="en-US" sz="2500" dirty="0">
                <a:solidFill>
                  <a:srgbClr val="FFFF00"/>
                </a:solidFill>
              </a:rPr>
              <a:t>- </a:t>
            </a:r>
            <a:r>
              <a:rPr lang="en-US" sz="2500" dirty="0" err="1">
                <a:solidFill>
                  <a:srgbClr val="FFFF00"/>
                </a:solidFill>
              </a:rPr>
              <a:t>Hãy</a:t>
            </a:r>
            <a:r>
              <a:rPr lang="en-US" sz="2500" dirty="0">
                <a:solidFill>
                  <a:srgbClr val="FFFF00"/>
                </a:solidFill>
              </a:rPr>
              <a:t> </a:t>
            </a:r>
            <a:r>
              <a:rPr lang="en-US" sz="2500" dirty="0" err="1">
                <a:solidFill>
                  <a:srgbClr val="FFFF00"/>
                </a:solidFill>
              </a:rPr>
              <a:t>cảm</a:t>
            </a:r>
            <a:r>
              <a:rPr lang="en-US" sz="2500" dirty="0">
                <a:solidFill>
                  <a:srgbClr val="FFFF00"/>
                </a:solidFill>
              </a:rPr>
              <a:t> </a:t>
            </a:r>
            <a:r>
              <a:rPr lang="en-US" sz="2500" dirty="0" err="1">
                <a:solidFill>
                  <a:srgbClr val="FFFF00"/>
                </a:solidFill>
              </a:rPr>
              <a:t>nhận</a:t>
            </a:r>
            <a:r>
              <a:rPr lang="en-US" sz="2500" dirty="0">
                <a:solidFill>
                  <a:srgbClr val="FFFF00"/>
                </a:solidFill>
              </a:rPr>
              <a:t> </a:t>
            </a:r>
            <a:r>
              <a:rPr lang="en-US" sz="2500" dirty="0" err="1">
                <a:solidFill>
                  <a:srgbClr val="FFFF00"/>
                </a:solidFill>
              </a:rPr>
              <a:t>thế</a:t>
            </a:r>
            <a:r>
              <a:rPr lang="en-US" sz="2500" dirty="0">
                <a:solidFill>
                  <a:srgbClr val="FFFF00"/>
                </a:solidFill>
              </a:rPr>
              <a:t> </a:t>
            </a:r>
            <a:r>
              <a:rPr lang="en-US" sz="2500" dirty="0" err="1">
                <a:solidFill>
                  <a:srgbClr val="FFFF00"/>
                </a:solidFill>
              </a:rPr>
              <a:t>giới</a:t>
            </a:r>
            <a:r>
              <a:rPr lang="en-US" sz="2500" dirty="0">
                <a:solidFill>
                  <a:srgbClr val="FFFF00"/>
                </a:solidFill>
              </a:rPr>
              <a:t> </a:t>
            </a:r>
            <a:r>
              <a:rPr lang="en-US" sz="2500" dirty="0" err="1">
                <a:solidFill>
                  <a:srgbClr val="FFFF00"/>
                </a:solidFill>
              </a:rPr>
              <a:t>xung</a:t>
            </a:r>
            <a:r>
              <a:rPr lang="en-US" sz="2500" dirty="0">
                <a:solidFill>
                  <a:srgbClr val="FFFF00"/>
                </a:solidFill>
              </a:rPr>
              <a:t> </a:t>
            </a:r>
            <a:r>
              <a:rPr lang="en-US" sz="2500" dirty="0" err="1">
                <a:solidFill>
                  <a:srgbClr val="FFFF00"/>
                </a:solidFill>
              </a:rPr>
              <a:t>quanh</a:t>
            </a:r>
            <a:r>
              <a:rPr lang="en-US" sz="2500" dirty="0">
                <a:solidFill>
                  <a:srgbClr val="FFFF00"/>
                </a:solidFill>
              </a:rPr>
              <a:t> ta </a:t>
            </a:r>
            <a:r>
              <a:rPr lang="en-US" sz="2500" dirty="0" err="1">
                <a:solidFill>
                  <a:srgbClr val="FFFF00"/>
                </a:solidFill>
              </a:rPr>
              <a:t>bằng</a:t>
            </a:r>
            <a:r>
              <a:rPr lang="en-US" sz="2500" dirty="0">
                <a:solidFill>
                  <a:srgbClr val="FFFF00"/>
                </a:solidFill>
              </a:rPr>
              <a:t> </a:t>
            </a:r>
            <a:r>
              <a:rPr lang="en-US" sz="2500" dirty="0" err="1">
                <a:solidFill>
                  <a:srgbClr val="FFFF00"/>
                </a:solidFill>
              </a:rPr>
              <a:t>cả</a:t>
            </a:r>
            <a:r>
              <a:rPr lang="en-US" sz="2500" dirty="0">
                <a:solidFill>
                  <a:srgbClr val="FFFF00"/>
                </a:solidFill>
              </a:rPr>
              <a:t> </a:t>
            </a:r>
            <a:r>
              <a:rPr lang="en-US" sz="2500" dirty="0" err="1">
                <a:solidFill>
                  <a:srgbClr val="FFFF00"/>
                </a:solidFill>
              </a:rPr>
              <a:t>tâm</a:t>
            </a:r>
            <a:r>
              <a:rPr lang="en-US" sz="2500" dirty="0">
                <a:solidFill>
                  <a:srgbClr val="FFFF00"/>
                </a:solidFill>
              </a:rPr>
              <a:t> </a:t>
            </a:r>
            <a:r>
              <a:rPr lang="en-US" sz="2500" dirty="0" err="1">
                <a:solidFill>
                  <a:srgbClr val="FFFF00"/>
                </a:solidFill>
              </a:rPr>
              <a:t>hồn</a:t>
            </a:r>
            <a:r>
              <a:rPr lang="en-US" sz="2500" dirty="0">
                <a:solidFill>
                  <a:srgbClr val="FFFF00"/>
                </a:solidFill>
              </a:rPr>
              <a:t> </a:t>
            </a:r>
            <a:r>
              <a:rPr lang="en-US" sz="2500" dirty="0" err="1">
                <a:solidFill>
                  <a:srgbClr val="FFFF00"/>
                </a:solidFill>
              </a:rPr>
              <a:t>và</a:t>
            </a:r>
            <a:r>
              <a:rPr lang="en-US" sz="2500" dirty="0">
                <a:solidFill>
                  <a:srgbClr val="FFFF00"/>
                </a:solidFill>
              </a:rPr>
              <a:t> </a:t>
            </a:r>
            <a:r>
              <a:rPr lang="en-US" sz="2500" dirty="0" err="1">
                <a:solidFill>
                  <a:srgbClr val="FFFF00"/>
                </a:solidFill>
              </a:rPr>
              <a:t>tình</a:t>
            </a:r>
            <a:r>
              <a:rPr lang="en-US" sz="2500" dirty="0">
                <a:solidFill>
                  <a:srgbClr val="FFFF00"/>
                </a:solidFill>
              </a:rPr>
              <a:t> </a:t>
            </a:r>
            <a:r>
              <a:rPr lang="en-US" sz="2500" dirty="0" err="1">
                <a:solidFill>
                  <a:srgbClr val="FFFF00"/>
                </a:solidFill>
              </a:rPr>
              <a:t>yêu</a:t>
            </a:r>
            <a:r>
              <a:rPr lang="en-US" sz="2500" dirty="0">
                <a:solidFill>
                  <a:srgbClr val="FFFF00"/>
                </a:solidFill>
              </a:rPr>
              <a:t> </a:t>
            </a:r>
            <a:r>
              <a:rPr lang="en-US" sz="2500" dirty="0" err="1">
                <a:solidFill>
                  <a:srgbClr val="FFFF00"/>
                </a:solidFill>
              </a:rPr>
              <a:t>thương</a:t>
            </a:r>
            <a:r>
              <a:rPr lang="en-US" sz="2500" dirty="0">
                <a:solidFill>
                  <a:srgbClr val="FFFF00"/>
                </a:solidFill>
              </a:rPr>
              <a:t>, ta </a:t>
            </a:r>
            <a:r>
              <a:rPr lang="en-US" sz="2500" dirty="0" err="1">
                <a:solidFill>
                  <a:srgbClr val="FFFF00"/>
                </a:solidFill>
              </a:rPr>
              <a:t>sẽ</a:t>
            </a:r>
            <a:r>
              <a:rPr lang="en-US" sz="2500" dirty="0">
                <a:solidFill>
                  <a:srgbClr val="FFFF00"/>
                </a:solidFill>
              </a:rPr>
              <a:t> </a:t>
            </a:r>
            <a:r>
              <a:rPr lang="en-US" sz="2500" dirty="0" err="1">
                <a:solidFill>
                  <a:srgbClr val="FFFF00"/>
                </a:solidFill>
              </a:rPr>
              <a:t>phát</a:t>
            </a:r>
            <a:r>
              <a:rPr lang="en-US" sz="2500" dirty="0">
                <a:solidFill>
                  <a:srgbClr val="FFFF00"/>
                </a:solidFill>
              </a:rPr>
              <a:t> </a:t>
            </a:r>
            <a:r>
              <a:rPr lang="en-US" sz="2500" dirty="0" err="1">
                <a:solidFill>
                  <a:srgbClr val="FFFF00"/>
                </a:solidFill>
              </a:rPr>
              <a:t>hiện</a:t>
            </a:r>
            <a:r>
              <a:rPr lang="en-US" sz="2500" dirty="0">
                <a:solidFill>
                  <a:srgbClr val="FFFF00"/>
                </a:solidFill>
              </a:rPr>
              <a:t> </a:t>
            </a:r>
            <a:r>
              <a:rPr lang="en-US" sz="2500" dirty="0" err="1">
                <a:solidFill>
                  <a:srgbClr val="FFFF00"/>
                </a:solidFill>
              </a:rPr>
              <a:t>được</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vẻ</a:t>
            </a:r>
            <a:r>
              <a:rPr lang="en-US" sz="2500" dirty="0">
                <a:solidFill>
                  <a:srgbClr val="FFFF00"/>
                </a:solidFill>
              </a:rPr>
              <a:t> </a:t>
            </a:r>
            <a:r>
              <a:rPr lang="en-US" sz="2500" dirty="0" err="1">
                <a:solidFill>
                  <a:srgbClr val="FFFF00"/>
                </a:solidFill>
              </a:rPr>
              <a:t>đẹp</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giá</a:t>
            </a:r>
            <a:r>
              <a:rPr lang="en-US" sz="2500" dirty="0">
                <a:solidFill>
                  <a:srgbClr val="FFFF00"/>
                </a:solidFill>
              </a:rPr>
              <a:t> </a:t>
            </a:r>
            <a:r>
              <a:rPr lang="en-US" sz="2500" dirty="0" err="1">
                <a:solidFill>
                  <a:srgbClr val="FFFF00"/>
                </a:solidFill>
              </a:rPr>
              <a:t>trị</a:t>
            </a:r>
            <a:r>
              <a:rPr lang="en-US" sz="2500" dirty="0">
                <a:solidFill>
                  <a:srgbClr val="FFFF00"/>
                </a:solidFill>
              </a:rPr>
              <a:t> </a:t>
            </a:r>
            <a:r>
              <a:rPr lang="en-US" sz="2500" dirty="0" err="1">
                <a:solidFill>
                  <a:srgbClr val="FFFF00"/>
                </a:solidFill>
              </a:rPr>
              <a:t>từ</a:t>
            </a:r>
            <a:r>
              <a:rPr lang="en-US" sz="2500" dirty="0">
                <a:solidFill>
                  <a:srgbClr val="FFFF00"/>
                </a:solidFill>
              </a:rPr>
              <a:t> </a:t>
            </a:r>
            <a:r>
              <a:rPr lang="en-US" sz="2500" dirty="0" err="1">
                <a:solidFill>
                  <a:srgbClr val="FFFF00"/>
                </a:solidFill>
              </a:rPr>
              <a:t>những</a:t>
            </a:r>
            <a:r>
              <a:rPr lang="en-US" sz="2500" dirty="0">
                <a:solidFill>
                  <a:srgbClr val="FFFF00"/>
                </a:solidFill>
              </a:rPr>
              <a:t> </a:t>
            </a:r>
            <a:r>
              <a:rPr lang="en-US" sz="2500" dirty="0" err="1">
                <a:solidFill>
                  <a:srgbClr val="FFFF00"/>
                </a:solidFill>
              </a:rPr>
              <a:t>điều</a:t>
            </a:r>
            <a:r>
              <a:rPr lang="en-US" sz="2500" dirty="0">
                <a:solidFill>
                  <a:srgbClr val="FFFF00"/>
                </a:solidFill>
              </a:rPr>
              <a:t> </a:t>
            </a:r>
            <a:r>
              <a:rPr lang="en-US" sz="2500" dirty="0" err="1">
                <a:solidFill>
                  <a:srgbClr val="FFFF00"/>
                </a:solidFill>
              </a:rPr>
              <a:t>bình</a:t>
            </a:r>
            <a:r>
              <a:rPr lang="en-US" sz="2500" dirty="0">
                <a:solidFill>
                  <a:srgbClr val="FFFF00"/>
                </a:solidFill>
              </a:rPr>
              <a:t> </a:t>
            </a:r>
            <a:r>
              <a:rPr lang="en-US" sz="2500" dirty="0" err="1">
                <a:solidFill>
                  <a:srgbClr val="FFFF00"/>
                </a:solidFill>
              </a:rPr>
              <a:t>dị</a:t>
            </a:r>
            <a:r>
              <a:rPr lang="en-US" sz="2500" dirty="0">
                <a:solidFill>
                  <a:srgbClr val="FFFF00"/>
                </a:solidFill>
              </a:rPr>
              <a:t> </a:t>
            </a:r>
            <a:r>
              <a:rPr lang="en-US" sz="2500" dirty="0" err="1">
                <a:solidFill>
                  <a:srgbClr val="FFFF00"/>
                </a:solidFill>
              </a:rPr>
              <a:t>nhất</a:t>
            </a:r>
            <a:r>
              <a:rPr lang="en-US" sz="2500" dirty="0">
                <a:solidFill>
                  <a:srgbClr val="FFFF00"/>
                </a:solidFill>
              </a:rPr>
              <a:t>.</a:t>
            </a:r>
          </a:p>
        </p:txBody>
      </p:sp>
      <p:sp>
        <p:nvSpPr>
          <p:cNvPr id="6" name="Rectangle 5"/>
          <p:cNvSpPr/>
          <p:nvPr/>
        </p:nvSpPr>
        <p:spPr>
          <a:xfrm>
            <a:off x="4533900" y="533400"/>
            <a:ext cx="3124200" cy="477054"/>
          </a:xfrm>
          <a:prstGeom prst="rect">
            <a:avLst/>
          </a:prstGeom>
          <a:solidFill>
            <a:srgbClr val="FFFF00"/>
          </a:solidFill>
        </p:spPr>
        <p:style>
          <a:lnRef idx="2">
            <a:schemeClr val="accent3"/>
          </a:lnRef>
          <a:fillRef idx="1">
            <a:schemeClr val="lt1"/>
          </a:fillRef>
          <a:effectRef idx="0">
            <a:schemeClr val="accent3"/>
          </a:effectRef>
          <a:fontRef idx="minor">
            <a:schemeClr val="dk1"/>
          </a:fontRef>
        </p:style>
        <p:txBody>
          <a:bodyPr wrap="square">
            <a:spAutoFit/>
          </a:bodyPr>
          <a:lstStyle/>
          <a:p>
            <a:r>
              <a:rPr lang="en-US" sz="2500" b="1" dirty="0">
                <a:latin typeface="Arial" pitchFamily="34" charset="0"/>
                <a:cs typeface="Arial" pitchFamily="34" charset="0"/>
              </a:rPr>
              <a:t>GIÁ TRỊ VĂN BẢN</a:t>
            </a:r>
          </a:p>
        </p:txBody>
      </p:sp>
    </p:spTree>
    <p:extLst>
      <p:ext uri="{BB962C8B-B14F-4D97-AF65-F5344CB8AC3E}">
        <p14:creationId xmlns:p14="http://schemas.microsoft.com/office/powerpoint/2010/main" val="14162531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220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257801" y="1041976"/>
            <a:ext cx="2030749"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b="1" dirty="0"/>
              <a:t>LUYỆN TẬP</a:t>
            </a:r>
            <a:endParaRPr lang="en-US" sz="3200" dirty="0"/>
          </a:p>
        </p:txBody>
      </p:sp>
      <p:sp>
        <p:nvSpPr>
          <p:cNvPr id="6" name="Rectangle 5"/>
          <p:cNvSpPr/>
          <p:nvPr/>
        </p:nvSpPr>
        <p:spPr>
          <a:xfrm>
            <a:off x="2605087" y="1905000"/>
            <a:ext cx="7086600" cy="1785104"/>
          </a:xfrm>
          <a:prstGeom prst="rect">
            <a:avLst/>
          </a:prstGeom>
        </p:spPr>
        <p:txBody>
          <a:bodyPr wrap="square">
            <a:spAutoFit/>
          </a:bodyPr>
          <a:lstStyle/>
          <a:p>
            <a:pPr algn="just"/>
            <a:r>
              <a:rPr lang="en-US" sz="3500" dirty="0">
                <a:latin typeface="Arial" pitchFamily="34" charset="0"/>
                <a:cs typeface="Arial" pitchFamily="34" charset="0"/>
              </a:rPr>
              <a:t>       </a:t>
            </a:r>
            <a:r>
              <a:rPr lang="en-US" sz="2400" i="1" dirty="0" err="1">
                <a:latin typeface="Arial" pitchFamily="34" charset="0"/>
                <a:cs typeface="Arial" pitchFamily="34" charset="0"/>
              </a:rPr>
              <a:t>Cuộc</a:t>
            </a:r>
            <a:r>
              <a:rPr lang="en-US" sz="2400" i="1" dirty="0">
                <a:latin typeface="Arial" pitchFamily="34" charset="0"/>
                <a:cs typeface="Arial" pitchFamily="34" charset="0"/>
              </a:rPr>
              <a:t> </a:t>
            </a:r>
            <a:r>
              <a:rPr lang="en-US" sz="2400" i="1" dirty="0" err="1">
                <a:latin typeface="Arial" pitchFamily="34" charset="0"/>
                <a:cs typeface="Arial" pitchFamily="34" charset="0"/>
              </a:rPr>
              <a:t>sống</a:t>
            </a:r>
            <a:r>
              <a:rPr lang="en-US" sz="2400" i="1" dirty="0">
                <a:latin typeface="Arial" pitchFamily="34" charset="0"/>
                <a:cs typeface="Arial" pitchFamily="34" charset="0"/>
              </a:rPr>
              <a:t> </a:t>
            </a:r>
            <a:r>
              <a:rPr lang="en-US" sz="2400" i="1" dirty="0" err="1">
                <a:latin typeface="Arial" pitchFamily="34" charset="0"/>
                <a:cs typeface="Arial" pitchFamily="34" charset="0"/>
              </a:rPr>
              <a:t>là</a:t>
            </a:r>
            <a:r>
              <a:rPr lang="en-US" sz="2400" i="1" dirty="0">
                <a:latin typeface="Arial" pitchFamily="34" charset="0"/>
                <a:cs typeface="Arial" pitchFamily="34" charset="0"/>
              </a:rPr>
              <a:t> </a:t>
            </a:r>
            <a:r>
              <a:rPr lang="en-US" sz="2400" i="1" dirty="0" err="1">
                <a:latin typeface="Arial" pitchFamily="34" charset="0"/>
                <a:cs typeface="Arial" pitchFamily="34" charset="0"/>
              </a:rPr>
              <a:t>sự</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bản</a:t>
            </a:r>
            <a:r>
              <a:rPr lang="en-US" sz="2400" i="1" dirty="0">
                <a:latin typeface="Arial" pitchFamily="34" charset="0"/>
                <a:cs typeface="Arial" pitchFamily="34" charset="0"/>
              </a:rPr>
              <a:t> </a:t>
            </a:r>
            <a:r>
              <a:rPr lang="en-US" sz="2400" i="1" dirty="0" err="1">
                <a:latin typeface="Arial" pitchFamily="34" charset="0"/>
                <a:cs typeface="Arial" pitchFamily="34" charset="0"/>
              </a:rPr>
              <a:t>thân</a:t>
            </a:r>
            <a:r>
              <a:rPr lang="en-US" sz="2400" i="1" dirty="0">
                <a:latin typeface="Arial" pitchFamily="34" charset="0"/>
                <a:cs typeface="Arial" pitchFamily="34" charset="0"/>
              </a:rPr>
              <a:t>. </a:t>
            </a:r>
            <a:r>
              <a:rPr lang="en-US" sz="2400" i="1" dirty="0" err="1" smtClean="0">
                <a:latin typeface="Arial" pitchFamily="34" charset="0"/>
                <a:cs typeface="Arial" pitchFamily="34" charset="0"/>
              </a:rPr>
              <a:t>Em</a:t>
            </a:r>
            <a:r>
              <a:rPr lang="en-US" sz="2400" i="1" dirty="0" smtClean="0">
                <a:latin typeface="Arial" pitchFamily="34" charset="0"/>
                <a:cs typeface="Arial" pitchFamily="34" charset="0"/>
              </a:rPr>
              <a:t> </a:t>
            </a:r>
            <a:r>
              <a:rPr lang="en-US" sz="2400" i="1" dirty="0" err="1">
                <a:latin typeface="Arial" pitchFamily="34" charset="0"/>
                <a:cs typeface="Arial" pitchFamily="34" charset="0"/>
              </a:rPr>
              <a:t>đã</a:t>
            </a:r>
            <a:r>
              <a:rPr lang="en-US" sz="2400" i="1" dirty="0">
                <a:latin typeface="Arial" pitchFamily="34" charset="0"/>
                <a:cs typeface="Arial" pitchFamily="34" charset="0"/>
              </a:rPr>
              <a:t> </a:t>
            </a:r>
            <a:r>
              <a:rPr lang="en-US" sz="2400" i="1" dirty="0" err="1">
                <a:latin typeface="Arial" pitchFamily="34" charset="0"/>
                <a:cs typeface="Arial" pitchFamily="34" charset="0"/>
              </a:rPr>
              <a:t>có</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nào</a:t>
            </a:r>
            <a:r>
              <a:rPr lang="en-US" sz="2400" i="1" dirty="0">
                <a:latin typeface="Arial" pitchFamily="34" charset="0"/>
                <a:cs typeface="Arial" pitchFamily="34" charset="0"/>
              </a:rPr>
              <a:t> </a:t>
            </a:r>
            <a:r>
              <a:rPr lang="en-US" sz="2400" i="1" dirty="0" err="1">
                <a:latin typeface="Arial" pitchFamily="34" charset="0"/>
                <a:cs typeface="Arial" pitchFamily="34" charset="0"/>
              </a:rPr>
              <a:t>thú</a:t>
            </a:r>
            <a:r>
              <a:rPr lang="en-US" sz="2400" i="1" dirty="0">
                <a:latin typeface="Arial" pitchFamily="34" charset="0"/>
                <a:cs typeface="Arial" pitchFamily="34" charset="0"/>
              </a:rPr>
              <a:t> </a:t>
            </a:r>
            <a:r>
              <a:rPr lang="en-US" sz="2400" i="1" dirty="0" err="1">
                <a:latin typeface="Arial" pitchFamily="34" charset="0"/>
                <a:cs typeface="Arial" pitchFamily="34" charset="0"/>
              </a:rPr>
              <a:t>vị</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bản</a:t>
            </a:r>
            <a:r>
              <a:rPr lang="en-US" sz="2400" i="1" dirty="0">
                <a:latin typeface="Arial" pitchFamily="34" charset="0"/>
                <a:cs typeface="Arial" pitchFamily="34" charset="0"/>
              </a:rPr>
              <a:t> </a:t>
            </a:r>
            <a:r>
              <a:rPr lang="en-US" sz="2400" i="1" dirty="0" err="1">
                <a:latin typeface="Arial" pitchFamily="34" charset="0"/>
                <a:cs typeface="Arial" pitchFamily="34" charset="0"/>
              </a:rPr>
              <a:t>thân</a:t>
            </a:r>
            <a:r>
              <a:rPr lang="en-US" sz="2400" i="1" dirty="0">
                <a:latin typeface="Arial" pitchFamily="34" charset="0"/>
                <a:cs typeface="Arial" pitchFamily="34" charset="0"/>
              </a:rPr>
              <a:t> </a:t>
            </a:r>
            <a:r>
              <a:rPr lang="en-US" sz="2400" i="1" dirty="0" err="1">
                <a:latin typeface="Arial" pitchFamily="34" charset="0"/>
                <a:cs typeface="Arial" pitchFamily="34" charset="0"/>
              </a:rPr>
              <a:t>mình</a:t>
            </a:r>
            <a:r>
              <a:rPr lang="en-US" sz="2400" i="1" dirty="0">
                <a:latin typeface="Arial" pitchFamily="34" charset="0"/>
                <a:cs typeface="Arial" pitchFamily="34" charset="0"/>
              </a:rPr>
              <a:t> </a:t>
            </a:r>
            <a:r>
              <a:rPr lang="en-US" sz="2400" i="1" dirty="0" err="1">
                <a:latin typeface="Arial" pitchFamily="34" charset="0"/>
                <a:cs typeface="Arial" pitchFamily="34" charset="0"/>
              </a:rPr>
              <a:t>chưa</a:t>
            </a:r>
            <a:r>
              <a:rPr lang="en-US" sz="2400" i="1" dirty="0">
                <a:latin typeface="Arial" pitchFamily="34" charset="0"/>
                <a:cs typeface="Arial" pitchFamily="34" charset="0"/>
              </a:rPr>
              <a:t>? </a:t>
            </a:r>
            <a:r>
              <a:rPr lang="en-US" sz="2400" i="1" dirty="0" err="1">
                <a:latin typeface="Arial" pitchFamily="34" charset="0"/>
                <a:cs typeface="Arial" pitchFamily="34" charset="0"/>
              </a:rPr>
              <a:t>Hãy</a:t>
            </a:r>
            <a:r>
              <a:rPr lang="en-US" sz="2400" i="1" dirty="0">
                <a:latin typeface="Arial" pitchFamily="34" charset="0"/>
                <a:cs typeface="Arial" pitchFamily="34" charset="0"/>
              </a:rPr>
              <a:t> </a:t>
            </a:r>
            <a:r>
              <a:rPr lang="en-US" sz="2400" i="1" dirty="0" err="1">
                <a:latin typeface="Arial" pitchFamily="34" charset="0"/>
                <a:cs typeface="Arial" pitchFamily="34" charset="0"/>
              </a:rPr>
              <a:t>thử</a:t>
            </a:r>
            <a:r>
              <a:rPr lang="en-US" sz="2400" i="1" dirty="0">
                <a:latin typeface="Arial" pitchFamily="34" charset="0"/>
                <a:cs typeface="Arial" pitchFamily="34" charset="0"/>
              </a:rPr>
              <a:t> chia </a:t>
            </a:r>
            <a:r>
              <a:rPr lang="en-US" sz="2400" i="1" dirty="0" err="1">
                <a:latin typeface="Arial" pitchFamily="34" charset="0"/>
                <a:cs typeface="Arial" pitchFamily="34" charset="0"/>
              </a:rPr>
              <a:t>sẻ</a:t>
            </a:r>
            <a:r>
              <a:rPr lang="en-US" sz="2400" i="1" dirty="0">
                <a:latin typeface="Arial" pitchFamily="34" charset="0"/>
                <a:cs typeface="Arial" pitchFamily="34" charset="0"/>
              </a:rPr>
              <a:t> </a:t>
            </a:r>
            <a:r>
              <a:rPr lang="en-US" sz="2400" i="1" dirty="0" err="1">
                <a:latin typeface="Arial" pitchFamily="34" charset="0"/>
                <a:cs typeface="Arial" pitchFamily="34" charset="0"/>
              </a:rPr>
              <a:t>trải</a:t>
            </a:r>
            <a:r>
              <a:rPr lang="en-US" sz="2400" i="1" dirty="0">
                <a:latin typeface="Arial" pitchFamily="34" charset="0"/>
                <a:cs typeface="Arial" pitchFamily="34" charset="0"/>
              </a:rPr>
              <a:t> </a:t>
            </a:r>
            <a:r>
              <a:rPr lang="en-US" sz="2400" i="1" dirty="0" err="1">
                <a:latin typeface="Arial" pitchFamily="34" charset="0"/>
                <a:cs typeface="Arial" pitchFamily="34" charset="0"/>
              </a:rPr>
              <a:t>nghiệm</a:t>
            </a:r>
            <a:r>
              <a:rPr lang="en-US" sz="2400" i="1" dirty="0">
                <a:latin typeface="Arial" pitchFamily="34" charset="0"/>
                <a:cs typeface="Arial" pitchFamily="34" charset="0"/>
              </a:rPr>
              <a:t> </a:t>
            </a:r>
            <a:r>
              <a:rPr lang="en-US" sz="2400" i="1" dirty="0" err="1">
                <a:latin typeface="Arial" pitchFamily="34" charset="0"/>
                <a:cs typeface="Arial" pitchFamily="34" charset="0"/>
              </a:rPr>
              <a:t>ấy</a:t>
            </a:r>
            <a:r>
              <a:rPr lang="en-US" sz="2400" i="1" dirty="0">
                <a:latin typeface="Arial" pitchFamily="34" charset="0"/>
                <a:cs typeface="Arial" pitchFamily="34" charset="0"/>
              </a:rPr>
              <a:t> </a:t>
            </a:r>
            <a:r>
              <a:rPr lang="en-US" sz="2400" i="1" dirty="0" err="1">
                <a:latin typeface="Arial" pitchFamily="34" charset="0"/>
                <a:cs typeface="Arial" pitchFamily="34" charset="0"/>
              </a:rPr>
              <a:t>với</a:t>
            </a:r>
            <a:r>
              <a:rPr lang="en-US" sz="2400" i="1" dirty="0">
                <a:latin typeface="Arial" pitchFamily="34" charset="0"/>
                <a:cs typeface="Arial" pitchFamily="34" charset="0"/>
              </a:rPr>
              <a:t> </a:t>
            </a:r>
            <a:r>
              <a:rPr lang="en-US" sz="2400" i="1" dirty="0" err="1">
                <a:latin typeface="Arial" pitchFamily="34" charset="0"/>
                <a:cs typeface="Arial" pitchFamily="34" charset="0"/>
              </a:rPr>
              <a:t>người</a:t>
            </a:r>
            <a:r>
              <a:rPr lang="en-US" sz="2400" i="1" dirty="0">
                <a:latin typeface="Arial" pitchFamily="34" charset="0"/>
                <a:cs typeface="Arial" pitchFamily="34" charset="0"/>
              </a:rPr>
              <a:t> </a:t>
            </a:r>
            <a:r>
              <a:rPr lang="en-US" sz="2400" i="1" dirty="0" err="1">
                <a:latin typeface="Arial" pitchFamily="34" charset="0"/>
                <a:cs typeface="Arial" pitchFamily="34" charset="0"/>
              </a:rPr>
              <a:t>bạn</a:t>
            </a:r>
            <a:r>
              <a:rPr lang="en-US" sz="2400" i="1" dirty="0">
                <a:latin typeface="Arial" pitchFamily="34" charset="0"/>
                <a:cs typeface="Arial" pitchFamily="34" charset="0"/>
              </a:rPr>
              <a:t> </a:t>
            </a:r>
            <a:r>
              <a:rPr lang="en-US" sz="2400" i="1" dirty="0" err="1">
                <a:latin typeface="Arial" pitchFamily="34" charset="0"/>
                <a:cs typeface="Arial" pitchFamily="34" charset="0"/>
              </a:rPr>
              <a:t>kế</a:t>
            </a:r>
            <a:r>
              <a:rPr lang="en-US" sz="2400" i="1" dirty="0">
                <a:latin typeface="Arial" pitchFamily="34" charset="0"/>
                <a:cs typeface="Arial" pitchFamily="34" charset="0"/>
              </a:rPr>
              <a:t> </a:t>
            </a:r>
            <a:r>
              <a:rPr lang="en-US" sz="2400" i="1" dirty="0" err="1">
                <a:latin typeface="Arial" pitchFamily="34" charset="0"/>
                <a:cs typeface="Arial" pitchFamily="34" charset="0"/>
              </a:rPr>
              <a:t>bên</a:t>
            </a:r>
            <a:r>
              <a:rPr lang="en-US" sz="2400" i="1" dirty="0">
                <a:latin typeface="Arial" pitchFamily="34" charset="0"/>
                <a:cs typeface="Arial" pitchFamily="34" charset="0"/>
              </a:rPr>
              <a:t> </a:t>
            </a:r>
            <a:r>
              <a:rPr lang="en-US" sz="2400" i="1" dirty="0" err="1">
                <a:latin typeface="Arial" pitchFamily="34" charset="0"/>
                <a:cs typeface="Arial" pitchFamily="34" charset="0"/>
              </a:rPr>
              <a:t>của</a:t>
            </a:r>
            <a:r>
              <a:rPr lang="en-US" sz="2400" i="1" dirty="0">
                <a:latin typeface="Arial" pitchFamily="34" charset="0"/>
                <a:cs typeface="Arial" pitchFamily="34" charset="0"/>
              </a:rPr>
              <a:t> </a:t>
            </a:r>
            <a:r>
              <a:rPr lang="en-US" sz="2400" i="1" dirty="0" err="1">
                <a:latin typeface="Arial" pitchFamily="34" charset="0"/>
                <a:cs typeface="Arial" pitchFamily="34" charset="0"/>
              </a:rPr>
              <a:t>mình</a:t>
            </a:r>
            <a:r>
              <a:rPr lang="en-US" sz="2400" i="1" dirty="0">
                <a:latin typeface="Arial" pitchFamily="34" charset="0"/>
                <a:cs typeface="Arial" pitchFamily="34" charset="0"/>
              </a:rPr>
              <a:t> </a:t>
            </a:r>
            <a:r>
              <a:rPr lang="en-US" sz="2400" i="1" dirty="0" err="1">
                <a:latin typeface="Arial" pitchFamily="34" charset="0"/>
                <a:cs typeface="Arial" pitchFamily="34" charset="0"/>
              </a:rPr>
              <a:t>và</a:t>
            </a:r>
            <a:r>
              <a:rPr lang="en-US" sz="2400" i="1" dirty="0">
                <a:latin typeface="Arial" pitchFamily="34" charset="0"/>
                <a:cs typeface="Arial" pitchFamily="34" charset="0"/>
              </a:rPr>
              <a:t> </a:t>
            </a:r>
            <a:r>
              <a:rPr lang="en-US" sz="2400" i="1" dirty="0" err="1">
                <a:latin typeface="Arial" pitchFamily="34" charset="0"/>
                <a:cs typeface="Arial" pitchFamily="34" charset="0"/>
              </a:rPr>
              <a:t>cả</a:t>
            </a:r>
            <a:r>
              <a:rPr lang="en-US" sz="2400" i="1" dirty="0">
                <a:latin typeface="Arial" pitchFamily="34" charset="0"/>
                <a:cs typeface="Arial" pitchFamily="34" charset="0"/>
              </a:rPr>
              <a:t> </a:t>
            </a:r>
            <a:r>
              <a:rPr lang="en-US" sz="2400" i="1" dirty="0" err="1">
                <a:latin typeface="Arial" pitchFamily="34" charset="0"/>
                <a:cs typeface="Arial" pitchFamily="34" charset="0"/>
              </a:rPr>
              <a:t>lớp</a:t>
            </a:r>
            <a:r>
              <a:rPr lang="en-US" sz="2400" i="1" dirty="0">
                <a:latin typeface="Arial" pitchFamily="34" charset="0"/>
                <a:cs typeface="Arial" pitchFamily="34" charset="0"/>
              </a:rPr>
              <a:t>?</a:t>
            </a:r>
          </a:p>
        </p:txBody>
      </p:sp>
      <p:sp>
        <p:nvSpPr>
          <p:cNvPr id="7" name="Rectangle 6"/>
          <p:cNvSpPr/>
          <p:nvPr/>
        </p:nvSpPr>
        <p:spPr>
          <a:xfrm>
            <a:off x="4191000" y="4343400"/>
            <a:ext cx="4419600" cy="4770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a:r>
              <a:rPr lang="en-US" sz="2500" dirty="0" err="1">
                <a:latin typeface="Arial" pitchFamily="34" charset="0"/>
                <a:cs typeface="Arial" pitchFamily="34" charset="0"/>
              </a:rPr>
              <a:t>Thời</a:t>
            </a:r>
            <a:r>
              <a:rPr lang="en-US" sz="2500" dirty="0">
                <a:latin typeface="Arial" pitchFamily="34" charset="0"/>
                <a:cs typeface="Arial" pitchFamily="34" charset="0"/>
              </a:rPr>
              <a:t> </a:t>
            </a:r>
            <a:r>
              <a:rPr lang="en-US" sz="2500" dirty="0" err="1">
                <a:latin typeface="Arial" pitchFamily="34" charset="0"/>
                <a:cs typeface="Arial" pitchFamily="34" charset="0"/>
              </a:rPr>
              <a:t>gian</a:t>
            </a:r>
            <a:r>
              <a:rPr lang="en-US" sz="2500" dirty="0">
                <a:latin typeface="Arial" pitchFamily="34" charset="0"/>
                <a:cs typeface="Arial" pitchFamily="34" charset="0"/>
              </a:rPr>
              <a:t> chia </a:t>
            </a:r>
            <a:r>
              <a:rPr lang="en-US" sz="2500" dirty="0" err="1">
                <a:latin typeface="Arial" pitchFamily="34" charset="0"/>
                <a:cs typeface="Arial" pitchFamily="34" charset="0"/>
              </a:rPr>
              <a:t>sẻ</a:t>
            </a:r>
            <a:r>
              <a:rPr lang="en-US" sz="2500" dirty="0">
                <a:latin typeface="Arial" pitchFamily="34" charset="0"/>
                <a:cs typeface="Arial" pitchFamily="34" charset="0"/>
              </a:rPr>
              <a:t>: 4 - 5 </a:t>
            </a:r>
            <a:r>
              <a:rPr lang="en-US" sz="2500" dirty="0" err="1">
                <a:latin typeface="Arial" pitchFamily="34" charset="0"/>
                <a:cs typeface="Arial" pitchFamily="34" charset="0"/>
              </a:rPr>
              <a:t>phút</a:t>
            </a:r>
            <a:endParaRPr lang="en-US" sz="2500" dirty="0">
              <a:latin typeface="Arial" pitchFamily="34" charset="0"/>
              <a:cs typeface="Arial" pitchFamily="34" charset="0"/>
            </a:endParaRPr>
          </a:p>
        </p:txBody>
      </p:sp>
    </p:spTree>
    <p:extLst>
      <p:ext uri="{BB962C8B-B14F-4D97-AF65-F5344CB8AC3E}">
        <p14:creationId xmlns:p14="http://schemas.microsoft.com/office/powerpoint/2010/main" val="12704407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7536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362200" y="1371601"/>
            <a:ext cx="8403210" cy="954107"/>
          </a:xfrm>
          <a:prstGeom prst="rect">
            <a:avLst/>
          </a:prstGeom>
        </p:spPr>
        <p:txBody>
          <a:bodyPr wrap="square">
            <a:spAutoFit/>
          </a:bodyPr>
          <a:lstStyle/>
          <a:p>
            <a:pPr algn="just"/>
            <a:r>
              <a:rPr lang="it-IT" sz="2500" dirty="0"/>
              <a:t>         </a:t>
            </a:r>
            <a:r>
              <a:rPr lang="it-IT" sz="2800" b="1" dirty="0"/>
              <a:t>Viết đoạn văn ngắn (từ 5 đến 7 câu) kể lại ngắn gọn một trải nghiệm bản thân mà em nhớ nhất.</a:t>
            </a:r>
            <a:endParaRPr lang="en-US" sz="2800" b="1" dirty="0"/>
          </a:p>
        </p:txBody>
      </p:sp>
      <p:sp>
        <p:nvSpPr>
          <p:cNvPr id="7" name="Rectangle 6"/>
          <p:cNvSpPr/>
          <p:nvPr/>
        </p:nvSpPr>
        <p:spPr>
          <a:xfrm>
            <a:off x="5105401" y="457201"/>
            <a:ext cx="2075183" cy="584775"/>
          </a:xfrm>
          <a:prstGeom prst="rect">
            <a:avLst/>
          </a:prstGeom>
        </p:spPr>
        <p:style>
          <a:lnRef idx="1">
            <a:schemeClr val="accent2"/>
          </a:lnRef>
          <a:fillRef idx="3">
            <a:schemeClr val="accent2"/>
          </a:fillRef>
          <a:effectRef idx="2">
            <a:schemeClr val="accent2"/>
          </a:effectRef>
          <a:fontRef idx="minor">
            <a:schemeClr val="lt1"/>
          </a:fontRef>
        </p:style>
        <p:txBody>
          <a:bodyPr wrap="none">
            <a:spAutoFit/>
          </a:bodyPr>
          <a:lstStyle/>
          <a:p>
            <a:r>
              <a:rPr lang="en-US" sz="3200" b="1" dirty="0"/>
              <a:t>VẬN DỤNG</a:t>
            </a:r>
            <a:endParaRPr lang="en-US" sz="3200" dirty="0"/>
          </a:p>
        </p:txBody>
      </p:sp>
      <p:sp>
        <p:nvSpPr>
          <p:cNvPr id="5" name="Rectangle 4"/>
          <p:cNvSpPr/>
          <p:nvPr/>
        </p:nvSpPr>
        <p:spPr>
          <a:xfrm>
            <a:off x="1752600" y="2325708"/>
            <a:ext cx="5715000" cy="432426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algn="ctr"/>
            <a:r>
              <a:rPr lang="en-US" sz="2500" b="1" dirty="0">
                <a:solidFill>
                  <a:srgbClr val="FF0000"/>
                </a:solidFill>
              </a:rPr>
              <a:t>* </a:t>
            </a:r>
            <a:r>
              <a:rPr lang="en-US" sz="2500" b="1" dirty="0" err="1">
                <a:solidFill>
                  <a:srgbClr val="FF0000"/>
                </a:solidFill>
              </a:rPr>
              <a:t>Định</a:t>
            </a:r>
            <a:r>
              <a:rPr lang="en-US" sz="2500" b="1" dirty="0">
                <a:solidFill>
                  <a:srgbClr val="FF0000"/>
                </a:solidFill>
              </a:rPr>
              <a:t> </a:t>
            </a:r>
            <a:r>
              <a:rPr lang="en-US" sz="2500" b="1" dirty="0" err="1">
                <a:solidFill>
                  <a:srgbClr val="FF0000"/>
                </a:solidFill>
              </a:rPr>
              <a:t>hướng</a:t>
            </a:r>
            <a:r>
              <a:rPr lang="en-US" sz="2500" b="1" dirty="0">
                <a:solidFill>
                  <a:srgbClr val="FF0000"/>
                </a:solidFill>
              </a:rPr>
              <a:t> </a:t>
            </a:r>
            <a:r>
              <a:rPr lang="en-US" sz="2500" b="1" dirty="0" err="1">
                <a:solidFill>
                  <a:srgbClr val="FF0000"/>
                </a:solidFill>
              </a:rPr>
              <a:t>kĩ</a:t>
            </a:r>
            <a:r>
              <a:rPr lang="en-US" sz="2500" b="1" dirty="0">
                <a:solidFill>
                  <a:srgbClr val="FF0000"/>
                </a:solidFill>
              </a:rPr>
              <a:t> </a:t>
            </a:r>
            <a:r>
              <a:rPr lang="en-US" sz="2500" b="1" dirty="0" err="1">
                <a:solidFill>
                  <a:srgbClr val="FF0000"/>
                </a:solidFill>
              </a:rPr>
              <a:t>năng</a:t>
            </a:r>
            <a:r>
              <a:rPr lang="en-US" sz="2500" b="1" dirty="0">
                <a:solidFill>
                  <a:srgbClr val="FF0000"/>
                </a:solidFill>
              </a:rPr>
              <a:t> </a:t>
            </a:r>
            <a:r>
              <a:rPr lang="en-US" sz="2500" b="1" dirty="0" err="1">
                <a:solidFill>
                  <a:srgbClr val="FF0000"/>
                </a:solidFill>
              </a:rPr>
              <a:t>viết</a:t>
            </a:r>
            <a:r>
              <a:rPr lang="en-US" sz="2500" b="1" dirty="0">
                <a:solidFill>
                  <a:srgbClr val="FF0000"/>
                </a:solidFill>
              </a:rPr>
              <a:t> </a:t>
            </a:r>
            <a:r>
              <a:rPr lang="en-US" sz="2500" b="1" dirty="0" err="1">
                <a:solidFill>
                  <a:srgbClr val="FF0000"/>
                </a:solidFill>
              </a:rPr>
              <a:t>đoạn</a:t>
            </a:r>
            <a:r>
              <a:rPr lang="en-US" sz="2500" b="1" dirty="0">
                <a:solidFill>
                  <a:srgbClr val="FF0000"/>
                </a:solidFill>
              </a:rPr>
              <a:t> </a:t>
            </a:r>
            <a:r>
              <a:rPr lang="en-US" sz="2500" b="1" dirty="0" err="1">
                <a:solidFill>
                  <a:srgbClr val="FF0000"/>
                </a:solidFill>
              </a:rPr>
              <a:t>văn</a:t>
            </a:r>
            <a:r>
              <a:rPr lang="en-US" sz="2500" b="1" dirty="0">
                <a:solidFill>
                  <a:srgbClr val="FF0000"/>
                </a:solidFill>
              </a:rPr>
              <a:t>:</a:t>
            </a:r>
          </a:p>
          <a:p>
            <a:pPr lvl="0" algn="just"/>
            <a:r>
              <a:rPr lang="en-US" sz="2500" b="1" dirty="0"/>
              <a:t>- </a:t>
            </a:r>
            <a:r>
              <a:rPr lang="en-US" sz="2500" b="1" dirty="0" err="1"/>
              <a:t>Xác</a:t>
            </a:r>
            <a:r>
              <a:rPr lang="en-US" sz="2500" b="1" dirty="0"/>
              <a:t> </a:t>
            </a:r>
            <a:r>
              <a:rPr lang="en-US" sz="2500" b="1" dirty="0" err="1"/>
              <a:t>định</a:t>
            </a:r>
            <a:r>
              <a:rPr lang="en-US" sz="2500" b="1" dirty="0"/>
              <a:t> </a:t>
            </a:r>
            <a:r>
              <a:rPr lang="en-US" sz="2500" b="1" dirty="0" err="1"/>
              <a:t>rõ</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đề</a:t>
            </a:r>
            <a:r>
              <a:rPr lang="en-US" sz="2500" b="1" dirty="0"/>
              <a:t> </a:t>
            </a:r>
            <a:r>
              <a:rPr lang="en-US" sz="2500" b="1" dirty="0" err="1"/>
              <a:t>yêu</a:t>
            </a:r>
            <a:r>
              <a:rPr lang="en-US" sz="2500" b="1" dirty="0"/>
              <a:t> </a:t>
            </a:r>
            <a:r>
              <a:rPr lang="en-US" sz="2500" b="1" dirty="0" err="1"/>
              <a:t>cầu</a:t>
            </a:r>
            <a:r>
              <a:rPr lang="en-US" sz="2500" b="1" dirty="0"/>
              <a:t>; </a:t>
            </a:r>
            <a:r>
              <a:rPr lang="en-US" sz="2500" b="1" dirty="0" err="1"/>
              <a:t>số</a:t>
            </a:r>
            <a:r>
              <a:rPr lang="en-US" sz="2500" b="1" dirty="0"/>
              <a:t> </a:t>
            </a:r>
            <a:r>
              <a:rPr lang="en-US" sz="2500" b="1" dirty="0" err="1"/>
              <a:t>lượng</a:t>
            </a:r>
            <a:r>
              <a:rPr lang="en-US" sz="2500" b="1" dirty="0"/>
              <a:t> </a:t>
            </a:r>
            <a:r>
              <a:rPr lang="en-US" sz="2500" b="1" dirty="0" err="1"/>
              <a:t>câu</a:t>
            </a:r>
            <a:r>
              <a:rPr lang="en-US" sz="2500" b="1" dirty="0"/>
              <a:t> </a:t>
            </a:r>
            <a:r>
              <a:rPr lang="en-US" sz="2500" b="1" dirty="0" err="1"/>
              <a:t>quy</a:t>
            </a:r>
            <a:r>
              <a:rPr lang="en-US" sz="2500" b="1" dirty="0"/>
              <a:t> </a:t>
            </a:r>
            <a:r>
              <a:rPr lang="en-US" sz="2500" b="1" dirty="0" err="1"/>
              <a:t>định</a:t>
            </a:r>
            <a:r>
              <a:rPr lang="en-US" sz="2500" b="1" dirty="0"/>
              <a:t>.</a:t>
            </a:r>
          </a:p>
          <a:p>
            <a:pPr lvl="0" algn="just"/>
            <a:r>
              <a:rPr lang="en-US" sz="2500" b="1" dirty="0"/>
              <a:t>- </a:t>
            </a:r>
            <a:r>
              <a:rPr lang="en-US" sz="2500" b="1" dirty="0" err="1"/>
              <a:t>Đoạn</a:t>
            </a:r>
            <a:r>
              <a:rPr lang="en-US" sz="2500" b="1" dirty="0"/>
              <a:t> </a:t>
            </a:r>
            <a:r>
              <a:rPr lang="en-US" sz="2500" b="1" dirty="0" err="1"/>
              <a:t>văn</a:t>
            </a:r>
            <a:r>
              <a:rPr lang="en-US" sz="2500" b="1" dirty="0"/>
              <a:t> </a:t>
            </a:r>
            <a:r>
              <a:rPr lang="en-US" sz="2500" b="1" dirty="0" err="1"/>
              <a:t>viết</a:t>
            </a:r>
            <a:r>
              <a:rPr lang="en-US" sz="2500" b="1" dirty="0"/>
              <a:t> </a:t>
            </a:r>
            <a:r>
              <a:rPr lang="en-US" sz="2500" b="1" dirty="0" err="1"/>
              <a:t>phải</a:t>
            </a:r>
            <a:r>
              <a:rPr lang="en-US" sz="2500" b="1" dirty="0"/>
              <a:t> </a:t>
            </a:r>
            <a:r>
              <a:rPr lang="en-US" sz="2500" b="1" dirty="0" err="1"/>
              <a:t>có</a:t>
            </a:r>
            <a:r>
              <a:rPr lang="en-US" sz="2500" b="1" dirty="0"/>
              <a:t> </a:t>
            </a:r>
            <a:r>
              <a:rPr lang="en-US" sz="2500" b="1" dirty="0" err="1"/>
              <a:t>đủ</a:t>
            </a:r>
            <a:r>
              <a:rPr lang="en-US" sz="2500" b="1" dirty="0"/>
              <a:t> 3 </a:t>
            </a:r>
            <a:r>
              <a:rPr lang="en-US" sz="2500" b="1" dirty="0" err="1"/>
              <a:t>phần</a:t>
            </a:r>
            <a:r>
              <a:rPr lang="en-US" sz="2500" b="1" dirty="0"/>
              <a:t>:  </a:t>
            </a:r>
            <a:r>
              <a:rPr lang="en-US" sz="2500" b="1" dirty="0" err="1"/>
              <a:t>Mơ</a:t>
            </a:r>
            <a:r>
              <a:rPr lang="en-US" sz="2500" b="1" dirty="0"/>
              <a:t>̉ </a:t>
            </a:r>
            <a:r>
              <a:rPr lang="en-US" sz="2500" b="1" dirty="0" err="1"/>
              <a:t>đoạn</a:t>
            </a:r>
            <a:r>
              <a:rPr lang="en-US" sz="2500" b="1" dirty="0"/>
              <a:t>, </a:t>
            </a:r>
            <a:r>
              <a:rPr lang="en-US" sz="2500" b="1" dirty="0" err="1"/>
              <a:t>phát</a:t>
            </a:r>
            <a:r>
              <a:rPr lang="en-US" sz="2500" b="1" dirty="0"/>
              <a:t> </a:t>
            </a:r>
            <a:r>
              <a:rPr lang="en-US" sz="2500" b="1" dirty="0" err="1"/>
              <a:t>triển</a:t>
            </a:r>
            <a:r>
              <a:rPr lang="en-US" sz="2500" b="1" dirty="0"/>
              <a:t> </a:t>
            </a:r>
            <a:r>
              <a:rPr lang="en-US" sz="2500" b="1" dirty="0" err="1"/>
              <a:t>đoạn</a:t>
            </a:r>
            <a:r>
              <a:rPr lang="en-US" sz="2500" b="1" dirty="0"/>
              <a:t>, </a:t>
            </a:r>
            <a:r>
              <a:rPr lang="en-US" sz="2500" b="1" dirty="0" err="1"/>
              <a:t>kết</a:t>
            </a:r>
            <a:r>
              <a:rPr lang="en-US" sz="2500" b="1" dirty="0"/>
              <a:t> </a:t>
            </a:r>
            <a:r>
              <a:rPr lang="en-US" sz="2500" b="1" dirty="0" err="1"/>
              <a:t>thúc</a:t>
            </a:r>
            <a:r>
              <a:rPr lang="en-US" sz="2500" b="1" dirty="0"/>
              <a:t> </a:t>
            </a:r>
            <a:r>
              <a:rPr lang="en-US" sz="2500" b="1" dirty="0" err="1"/>
              <a:t>đoạn</a:t>
            </a:r>
            <a:r>
              <a:rPr lang="en-US" sz="2500" b="1" dirty="0"/>
              <a:t> (</a:t>
            </a:r>
            <a:r>
              <a:rPr lang="en-US" sz="2500" b="1" dirty="0" err="1"/>
              <a:t>thông</a:t>
            </a:r>
            <a:r>
              <a:rPr lang="en-US" sz="2500" b="1" dirty="0"/>
              <a:t> </a:t>
            </a:r>
            <a:r>
              <a:rPr lang="en-US" sz="2500" b="1" dirty="0" err="1"/>
              <a:t>thường</a:t>
            </a:r>
            <a:r>
              <a:rPr lang="en-US" sz="2500" b="1" dirty="0"/>
              <a:t> </a:t>
            </a:r>
            <a:r>
              <a:rPr lang="en-US" sz="2500" b="1" dirty="0" err="1"/>
              <a:t>câu</a:t>
            </a:r>
            <a:r>
              <a:rPr lang="en-US" sz="2500" b="1" dirty="0"/>
              <a:t> </a:t>
            </a:r>
            <a:r>
              <a:rPr lang="en-US" sz="2500" b="1" dirty="0" err="1"/>
              <a:t>mở</a:t>
            </a:r>
            <a:r>
              <a:rPr lang="en-US" sz="2500" b="1" dirty="0"/>
              <a:t> </a:t>
            </a:r>
            <a:r>
              <a:rPr lang="en-US" sz="2500" b="1" dirty="0" err="1"/>
              <a:t>đoạn</a:t>
            </a:r>
            <a:r>
              <a:rPr lang="en-US" sz="2500" b="1" dirty="0"/>
              <a:t> </a:t>
            </a:r>
            <a:r>
              <a:rPr lang="en-US" sz="2500" b="1" dirty="0" err="1"/>
              <a:t>nêu</a:t>
            </a:r>
            <a:r>
              <a:rPr lang="en-US" sz="2500" b="1" dirty="0"/>
              <a:t> </a:t>
            </a:r>
            <a:r>
              <a:rPr lang="en-US" sz="2500" b="1" dirty="0" err="1"/>
              <a:t>nội</a:t>
            </a:r>
            <a:r>
              <a:rPr lang="en-US" sz="2500" b="1" dirty="0"/>
              <a:t> dung </a:t>
            </a:r>
            <a:r>
              <a:rPr lang="en-US" sz="2500" b="1" dirty="0" err="1"/>
              <a:t>chính</a:t>
            </a:r>
            <a:r>
              <a:rPr lang="en-US" sz="2500" b="1" dirty="0"/>
              <a:t>  </a:t>
            </a:r>
            <a:r>
              <a:rPr lang="en-US" sz="2500" b="1" dirty="0" err="1"/>
              <a:t>của</a:t>
            </a:r>
            <a:r>
              <a:rPr lang="en-US" sz="2500" b="1" dirty="0"/>
              <a:t> </a:t>
            </a:r>
            <a:r>
              <a:rPr lang="en-US" sz="2500" b="1" dirty="0" err="1"/>
              <a:t>đoạn</a:t>
            </a:r>
            <a:r>
              <a:rPr lang="en-US" sz="2500" b="1" dirty="0"/>
              <a:t>; </a:t>
            </a:r>
            <a:r>
              <a:rPr lang="en-US" sz="2500" b="1" dirty="0" err="1"/>
              <a:t>các</a:t>
            </a:r>
            <a:r>
              <a:rPr lang="en-US" sz="2500" b="1" dirty="0"/>
              <a:t> </a:t>
            </a:r>
            <a:r>
              <a:rPr lang="en-US" sz="2500" b="1" dirty="0" err="1"/>
              <a:t>câu</a:t>
            </a:r>
            <a:r>
              <a:rPr lang="en-US" sz="2500" b="1" dirty="0"/>
              <a:t> </a:t>
            </a:r>
            <a:r>
              <a:rPr lang="en-US" sz="2500" b="1" dirty="0" err="1"/>
              <a:t>phát</a:t>
            </a:r>
            <a:r>
              <a:rPr lang="en-US" sz="2500" b="1" dirty="0"/>
              <a:t> </a:t>
            </a:r>
            <a:r>
              <a:rPr lang="en-US" sz="2500" b="1" dirty="0" err="1"/>
              <a:t>triển</a:t>
            </a:r>
            <a:r>
              <a:rPr lang="en-US" sz="2500" b="1" dirty="0"/>
              <a:t> </a:t>
            </a:r>
            <a:r>
              <a:rPr lang="en-US" sz="2500" b="1" dirty="0" err="1"/>
              <a:t>đoạn</a:t>
            </a:r>
            <a:r>
              <a:rPr lang="en-US" sz="2500" b="1" dirty="0"/>
              <a:t> </a:t>
            </a:r>
            <a:r>
              <a:rPr lang="en-US" sz="2500" b="1" dirty="0" err="1"/>
              <a:t>làm</a:t>
            </a:r>
            <a:r>
              <a:rPr lang="en-US" sz="2500" b="1" dirty="0"/>
              <a:t> </a:t>
            </a:r>
            <a:r>
              <a:rPr lang="en-US" sz="2500" b="1" dirty="0" err="1"/>
              <a:t>rõ</a:t>
            </a:r>
            <a:r>
              <a:rPr lang="en-US" sz="2500" b="1" dirty="0"/>
              <a:t> </a:t>
            </a:r>
            <a:r>
              <a:rPr lang="en-US" sz="2500" b="1" dirty="0" err="1"/>
              <a:t>các</a:t>
            </a:r>
            <a:r>
              <a:rPr lang="en-US" sz="2500" b="1" dirty="0"/>
              <a:t> ý </a:t>
            </a:r>
            <a:r>
              <a:rPr lang="en-US" sz="2500" b="1" dirty="0" err="1"/>
              <a:t>của</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đã</a:t>
            </a:r>
            <a:r>
              <a:rPr lang="en-US" sz="2500" b="1" dirty="0"/>
              <a:t> </a:t>
            </a:r>
            <a:r>
              <a:rPr lang="en-US" sz="2500" b="1" dirty="0" err="1"/>
              <a:t>nêu</a:t>
            </a:r>
            <a:r>
              <a:rPr lang="en-US" sz="2500" b="1" dirty="0"/>
              <a:t> ở </a:t>
            </a:r>
            <a:r>
              <a:rPr lang="en-US" sz="2500" b="1" dirty="0" err="1"/>
              <a:t>câu</a:t>
            </a:r>
            <a:r>
              <a:rPr lang="en-US" sz="2500" b="1" dirty="0"/>
              <a:t> </a:t>
            </a:r>
            <a:r>
              <a:rPr lang="en-US" sz="2500" b="1" dirty="0" err="1"/>
              <a:t>mở</a:t>
            </a:r>
            <a:r>
              <a:rPr lang="en-US" sz="2500" b="1" dirty="0"/>
              <a:t> </a:t>
            </a:r>
            <a:r>
              <a:rPr lang="en-US" sz="2500" b="1" dirty="0" err="1"/>
              <a:t>đoạn</a:t>
            </a:r>
            <a:r>
              <a:rPr lang="en-US" sz="2500" b="1" dirty="0"/>
              <a:t>; </a:t>
            </a:r>
            <a:r>
              <a:rPr lang="en-US" sz="2500" b="1" dirty="0" err="1"/>
              <a:t>câu</a:t>
            </a:r>
            <a:r>
              <a:rPr lang="en-US" sz="2500" b="1" dirty="0"/>
              <a:t> </a:t>
            </a:r>
            <a:r>
              <a:rPr lang="en-US" sz="2500" b="1" dirty="0" err="1"/>
              <a:t>kết</a:t>
            </a:r>
            <a:r>
              <a:rPr lang="en-US" sz="2500" b="1" dirty="0"/>
              <a:t> </a:t>
            </a:r>
            <a:r>
              <a:rPr lang="en-US" sz="2500" b="1" dirty="0" err="1"/>
              <a:t>đoạn</a:t>
            </a:r>
            <a:r>
              <a:rPr lang="en-US" sz="2500" b="1" dirty="0"/>
              <a:t> </a:t>
            </a:r>
            <a:r>
              <a:rPr lang="en-US" sz="2500" b="1" dirty="0" err="1"/>
              <a:t>sẽ</a:t>
            </a:r>
            <a:r>
              <a:rPr lang="en-US" sz="2500" b="1" dirty="0"/>
              <a:t> </a:t>
            </a:r>
            <a:r>
              <a:rPr lang="en-US" sz="2500" b="1" dirty="0" err="1"/>
              <a:t>đánh</a:t>
            </a:r>
            <a:r>
              <a:rPr lang="en-US" sz="2500" b="1" dirty="0"/>
              <a:t> </a:t>
            </a:r>
            <a:r>
              <a:rPr lang="en-US" sz="2500" b="1" dirty="0" err="1"/>
              <a:t>giá</a:t>
            </a:r>
            <a:r>
              <a:rPr lang="en-US" sz="2500" b="1" dirty="0"/>
              <a:t> </a:t>
            </a:r>
            <a:r>
              <a:rPr lang="en-US" sz="2500" b="1" dirty="0" err="1"/>
              <a:t>lại</a:t>
            </a:r>
            <a:r>
              <a:rPr lang="en-US" sz="2500" b="1" dirty="0"/>
              <a:t> </a:t>
            </a:r>
            <a:r>
              <a:rPr lang="en-US" sz="2500" b="1" dirty="0" err="1"/>
              <a:t>vấn</a:t>
            </a:r>
            <a:r>
              <a:rPr lang="en-US" sz="2500" b="1" dirty="0"/>
              <a:t> </a:t>
            </a:r>
            <a:r>
              <a:rPr lang="en-US" sz="2500" b="1" dirty="0" err="1"/>
              <a:t>đề</a:t>
            </a:r>
            <a:r>
              <a:rPr lang="en-US" sz="2500" b="1" dirty="0"/>
              <a:t> </a:t>
            </a:r>
            <a:r>
              <a:rPr lang="en-US" sz="2500" b="1" dirty="0" err="1"/>
              <a:t>hoặc</a:t>
            </a:r>
            <a:r>
              <a:rPr lang="en-US" sz="2500" b="1" dirty="0"/>
              <a:t> </a:t>
            </a:r>
            <a:r>
              <a:rPr lang="en-US" sz="2500" b="1" dirty="0" err="1"/>
              <a:t>rút</a:t>
            </a:r>
            <a:r>
              <a:rPr lang="en-US" sz="2500" b="1" dirty="0"/>
              <a:t> </a:t>
            </a:r>
            <a:r>
              <a:rPr lang="en-US" sz="2500" b="1" dirty="0" err="1"/>
              <a:t>ra</a:t>
            </a:r>
            <a:r>
              <a:rPr lang="en-US" sz="2500" b="1" dirty="0"/>
              <a:t> </a:t>
            </a:r>
            <a:r>
              <a:rPr lang="en-US" sz="2500" b="1" dirty="0" err="1"/>
              <a:t>bài</a:t>
            </a:r>
            <a:r>
              <a:rPr lang="en-US" sz="2500" b="1" dirty="0"/>
              <a:t> </a:t>
            </a:r>
            <a:r>
              <a:rPr lang="en-US" sz="2500" b="1" dirty="0" err="1"/>
              <a:t>học</a:t>
            </a:r>
            <a:r>
              <a:rPr lang="en-US" sz="2500" b="1" dirty="0"/>
              <a:t> </a:t>
            </a:r>
            <a:r>
              <a:rPr lang="en-US" sz="2500" b="1" dirty="0" err="1"/>
              <a:t>cho</a:t>
            </a:r>
            <a:r>
              <a:rPr lang="en-US" sz="2500" b="1" dirty="0"/>
              <a:t> </a:t>
            </a:r>
            <a:r>
              <a:rPr lang="en-US" sz="2500" b="1" dirty="0" err="1"/>
              <a:t>bản</a:t>
            </a:r>
            <a:r>
              <a:rPr lang="en-US" sz="2500" b="1" dirty="0"/>
              <a:t> </a:t>
            </a:r>
            <a:r>
              <a:rPr lang="en-US" sz="2500" b="1" dirty="0" err="1"/>
              <a:t>thân</a:t>
            </a:r>
            <a:r>
              <a:rPr lang="en-US" sz="2500" b="1" dirty="0"/>
              <a:t>, </a:t>
            </a:r>
            <a:r>
              <a:rPr lang="en-US" sz="2500" b="1" dirty="0" err="1"/>
              <a:t>mọi</a:t>
            </a:r>
            <a:r>
              <a:rPr lang="en-US" sz="2500" b="1" dirty="0"/>
              <a:t> </a:t>
            </a:r>
            <a:r>
              <a:rPr lang="en-US" sz="2500" b="1" dirty="0" err="1"/>
              <a:t>người</a:t>
            </a:r>
            <a:r>
              <a:rPr lang="en-US" sz="2500" b="1" dirty="0" smtClean="0"/>
              <a:t>).</a:t>
            </a:r>
            <a:endParaRPr lang="en-US" sz="2500" b="1" dirty="0"/>
          </a:p>
        </p:txBody>
      </p:sp>
    </p:spTree>
    <p:extLst>
      <p:ext uri="{BB962C8B-B14F-4D97-AF65-F5344CB8AC3E}">
        <p14:creationId xmlns:p14="http://schemas.microsoft.com/office/powerpoint/2010/main" val="391854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6"/>
          <p:cNvSpPr txBox="1">
            <a:spLocks noChangeArrowheads="1"/>
          </p:cNvSpPr>
          <p:nvPr/>
        </p:nvSpPr>
        <p:spPr bwMode="auto">
          <a:xfrm>
            <a:off x="1524000" y="1458986"/>
            <a:ext cx="883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2800" dirty="0" err="1">
                <a:latin typeface="Times New Roman" panose="02020603050405020304" pitchFamily="18" charset="0"/>
                <a:cs typeface="Times New Roman" panose="02020603050405020304" pitchFamily="18" charset="0"/>
              </a:rPr>
              <a:t>Đọc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đoạn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văn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sau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và</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xác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định</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chủ</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vị</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ngữ</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các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câu</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đơn</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tìm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được</a:t>
            </a:r>
            <a:r>
              <a:rPr lang="vi-VN" altLang="en-US" sz="2800" dirty="0">
                <a:latin typeface="Times New Roman" panose="02020603050405020304" pitchFamily="18" charset="0"/>
                <a:cs typeface="Times New Roman" panose="02020603050405020304" pitchFamily="18" charset="0"/>
              </a:rPr>
              <a:t>?</a:t>
            </a:r>
            <a:endParaRPr lang="en-US" altLang="en-US" sz="2800" dirty="0">
              <a:latin typeface="Times New Roman" panose="02020603050405020304" pitchFamily="18" charset="0"/>
              <a:cs typeface="Times New Roman" panose="02020603050405020304" pitchFamily="18" charset="0"/>
            </a:endParaRPr>
          </a:p>
        </p:txBody>
      </p:sp>
      <p:sp>
        <p:nvSpPr>
          <p:cNvPr id="2051" name="TextBox 7"/>
          <p:cNvSpPr txBox="1">
            <a:spLocks noChangeArrowheads="1"/>
          </p:cNvSpPr>
          <p:nvPr/>
        </p:nvSpPr>
        <p:spPr bwMode="auto">
          <a:xfrm>
            <a:off x="1524000" y="2729060"/>
            <a:ext cx="8839200" cy="1631950"/>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vi-VN" altLang="en-US" i="1" dirty="0"/>
              <a:t>        </a:t>
            </a:r>
            <a:r>
              <a:rPr lang="vi-VN" altLang="en-US" sz="2400" i="1" dirty="0">
                <a:latin typeface="Times New Roman" panose="02020603050405020304" pitchFamily="18" charset="0"/>
                <a:cs typeface="Times New Roman" panose="02020603050405020304" pitchFamily="18" charset="0"/>
              </a:rPr>
              <a:t>Bởi tôi ăn uống điều độ và làm việc có chừng mực nên tôi chóng </a:t>
            </a:r>
          </a:p>
          <a:p>
            <a:pPr algn="just"/>
            <a:r>
              <a:rPr lang="vi-VN" altLang="en-US" sz="2400" i="1" dirty="0">
                <a:latin typeface="Times New Roman" panose="02020603050405020304" pitchFamily="18" charset="0"/>
                <a:cs typeface="Times New Roman" panose="02020603050405020304" pitchFamily="18" charset="0"/>
              </a:rPr>
              <a:t>lớn lắm. Chẳng bao lâu, tôi đã trở thành một chàng dế thanh niên </a:t>
            </a:r>
          </a:p>
          <a:p>
            <a:pPr algn="just"/>
            <a:r>
              <a:rPr lang="vi-VN" altLang="en-US" sz="2400" i="1" dirty="0">
                <a:latin typeface="Times New Roman" panose="02020603050405020304" pitchFamily="18" charset="0"/>
                <a:cs typeface="Times New Roman" panose="02020603050405020304" pitchFamily="18" charset="0"/>
              </a:rPr>
              <a:t>cường tráng. Đôi càng tôi mẫm bóng. Những cái vuốt ở chân, </a:t>
            </a:r>
          </a:p>
          <a:p>
            <a:pPr algn="just"/>
            <a:r>
              <a:rPr lang="vi-VN" altLang="en-US" sz="2400" i="1" dirty="0">
                <a:latin typeface="Times New Roman" panose="02020603050405020304" pitchFamily="18" charset="0"/>
                <a:cs typeface="Times New Roman" panose="02020603050405020304" pitchFamily="18" charset="0"/>
              </a:rPr>
              <a:t>ở khoeo cứ cứng dần và nhọn hoắt</a:t>
            </a:r>
            <a:r>
              <a:rPr lang="vi-VN" altLang="en-US" sz="2800" i="1" dirty="0"/>
              <a:t>. </a:t>
            </a:r>
            <a:endParaRPr lang="en-US" altLang="en-US" sz="2800" i="1" dirty="0"/>
          </a:p>
        </p:txBody>
      </p:sp>
      <p:sp>
        <p:nvSpPr>
          <p:cNvPr id="2052" name="TextBox 8"/>
          <p:cNvSpPr txBox="1">
            <a:spLocks noChangeArrowheads="1"/>
          </p:cNvSpPr>
          <p:nvPr/>
        </p:nvSpPr>
        <p:spPr bwMode="auto">
          <a:xfrm>
            <a:off x="3971498" y="619780"/>
            <a:ext cx="4613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b="1" smtClean="0">
                <a:solidFill>
                  <a:srgbClr val="FF0000"/>
                </a:solidFill>
                <a:latin typeface="Times New Roman" panose="02020603050405020304" pitchFamily="18" charset="0"/>
                <a:cs typeface="Times New Roman" panose="02020603050405020304" pitchFamily="18" charset="0"/>
              </a:rPr>
              <a:t>THỰC </a:t>
            </a:r>
            <a:r>
              <a:rPr lang="en-US" altLang="en-US" sz="2800" b="1" dirty="0" smtClean="0">
                <a:solidFill>
                  <a:srgbClr val="FF0000"/>
                </a:solidFill>
                <a:latin typeface="Times New Roman" panose="02020603050405020304" pitchFamily="18" charset="0"/>
                <a:cs typeface="Times New Roman" panose="02020603050405020304" pitchFamily="18" charset="0"/>
              </a:rPr>
              <a:t>HÀNH TIẾNG VIỆT</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9422867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5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051">
                                            <p:txEl>
                                              <p:pRg st="0" end="0"/>
                                            </p:txEl>
                                          </p:spTgt>
                                        </p:tgtEl>
                                        <p:attrNameLst>
                                          <p:attrName>style.visibility</p:attrName>
                                        </p:attrNameLst>
                                      </p:cBhvr>
                                      <p:to>
                                        <p:strVal val="visible"/>
                                      </p:to>
                                    </p:set>
                                    <p:animEffect transition="in" filter="fade">
                                      <p:cBhvr>
                                        <p:cTn id="15" dur="500"/>
                                        <p:tgtEl>
                                          <p:spTgt spid="2051">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2051">
                                            <p:txEl>
                                              <p:pRg st="1" end="1"/>
                                            </p:txEl>
                                          </p:spTgt>
                                        </p:tgtEl>
                                        <p:attrNameLst>
                                          <p:attrName>style.visibility</p:attrName>
                                        </p:attrNameLst>
                                      </p:cBhvr>
                                      <p:to>
                                        <p:strVal val="visible"/>
                                      </p:to>
                                    </p:set>
                                    <p:animEffect transition="in" filter="fade">
                                      <p:cBhvr>
                                        <p:cTn id="20" dur="500"/>
                                        <p:tgtEl>
                                          <p:spTgt spid="2051">
                                            <p:txEl>
                                              <p:pRg st="1" end="1"/>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2051">
                                            <p:txEl>
                                              <p:pRg st="2" end="2"/>
                                            </p:txEl>
                                          </p:spTgt>
                                        </p:tgtEl>
                                        <p:attrNameLst>
                                          <p:attrName>style.visibility</p:attrName>
                                        </p:attrNameLst>
                                      </p:cBhvr>
                                      <p:to>
                                        <p:strVal val="visible"/>
                                      </p:to>
                                    </p:set>
                                    <p:animEffect transition="in" filter="fade">
                                      <p:cBhvr>
                                        <p:cTn id="25" dur="500"/>
                                        <p:tgtEl>
                                          <p:spTgt spid="2051">
                                            <p:txEl>
                                              <p:pRg st="2" end="2"/>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2051">
                                            <p:txEl>
                                              <p:pRg st="3" end="3"/>
                                            </p:txEl>
                                          </p:spTgt>
                                        </p:tgtEl>
                                        <p:attrNameLst>
                                          <p:attrName>style.visibility</p:attrName>
                                        </p:attrNameLst>
                                      </p:cBhvr>
                                      <p:to>
                                        <p:strVal val="visible"/>
                                      </p:to>
                                    </p:set>
                                    <p:animEffect transition="in" filter="fade">
                                      <p:cBhvr>
                                        <p:cTn id="30" dur="500"/>
                                        <p:tgtEl>
                                          <p:spTgt spid="20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76693"/>
            <a:ext cx="8382000" cy="1143000"/>
          </a:xfrm>
        </p:spPr>
        <p:txBody>
          <a:bodyPr/>
          <a:lstStyle/>
          <a:p>
            <a:r>
              <a:rPr lang="en-US" altLang="en-US" sz="3200" dirty="0" err="1">
                <a:solidFill>
                  <a:srgbClr val="FF0000"/>
                </a:solidFill>
                <a:latin typeface="Times New Roman" panose="02020603050405020304" pitchFamily="18" charset="0"/>
                <a:cs typeface="Times New Roman" panose="02020603050405020304" pitchFamily="18" charset="0"/>
              </a:rPr>
              <a:t>Xác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định</a:t>
            </a:r>
            <a:r>
              <a:rPr lang="en-US" altLang="en-US" sz="3200" dirty="0">
                <a:solidFill>
                  <a:srgbClr val="FF0000"/>
                </a:solidFill>
                <a:latin typeface="Times New Roman" panose="02020603050405020304" pitchFamily="18" charset="0"/>
                <a:cs typeface="Times New Roman" panose="02020603050405020304" pitchFamily="18" charset="0"/>
              </a:rPr>
              <a:t> CN, VN </a:t>
            </a:r>
            <a:r>
              <a:rPr lang="en-US" altLang="en-US" sz="3200" dirty="0" err="1">
                <a:solidFill>
                  <a:srgbClr val="FF0000"/>
                </a:solidFill>
                <a:latin typeface="Times New Roman" panose="02020603050405020304" pitchFamily="18" charset="0"/>
                <a:cs typeface="Times New Roman" panose="02020603050405020304" pitchFamily="18" charset="0"/>
              </a:rPr>
              <a:t>trong</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các</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câu</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sau</a:t>
            </a:r>
            <a:r>
              <a:rPr lang="en-US" altLang="en-US" sz="3200" dirty="0">
                <a:solidFill>
                  <a:srgbClr val="FF0000"/>
                </a:solidFill>
                <a:latin typeface="Times New Roman" panose="02020603050405020304" pitchFamily="18" charset="0"/>
                <a:cs typeface="Times New Roman" panose="02020603050405020304" pitchFamily="18" charset="0"/>
              </a:rPr>
              <a:t> ?</a:t>
            </a:r>
            <a:br>
              <a:rPr lang="en-US" altLang="en-US" sz="3200" dirty="0">
                <a:solidFill>
                  <a:srgbClr val="FF0000"/>
                </a:solidFill>
                <a:latin typeface="Times New Roman" panose="02020603050405020304" pitchFamily="18" charset="0"/>
                <a:cs typeface="Times New Roman" panose="02020603050405020304" pitchFamily="18" charset="0"/>
              </a:rPr>
            </a:b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981200" y="1905001"/>
            <a:ext cx="8382000" cy="4221163"/>
          </a:xfrm>
        </p:spPr>
        <p:txBody>
          <a:bodyPr/>
          <a:lstStyle/>
          <a:p>
            <a:pPr marL="0" indent="0">
              <a:buNone/>
            </a:pPr>
            <a:r>
              <a:rPr lang="en-US" altLang="en-US" smtClean="0">
                <a:latin typeface="Times New Roman" panose="02020603050405020304" pitchFamily="18" charset="0"/>
                <a:cs typeface="Times New Roman" panose="02020603050405020304" pitchFamily="18" charset="0"/>
              </a:rPr>
              <a:t>1.</a:t>
            </a:r>
            <a:r>
              <a:rPr lang="vi-VN" altLang="en-US"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Gà gáy.</a:t>
            </a:r>
            <a:br>
              <a:rPr lang="en-US" altLang="en-US" smtClean="0">
                <a:latin typeface="Times New Roman" panose="02020603050405020304" pitchFamily="18" charset="0"/>
                <a:cs typeface="Times New Roman" panose="02020603050405020304" pitchFamily="18" charset="0"/>
              </a:rPr>
            </a:br>
            <a:r>
              <a:rPr lang="en-US" altLang="en-US" smtClean="0">
                <a:latin typeface="Times New Roman" panose="02020603050405020304" pitchFamily="18" charset="0"/>
                <a:cs typeface="Times New Roman" panose="02020603050405020304" pitchFamily="18" charset="0"/>
              </a:rPr>
              <a:t>2.</a:t>
            </a:r>
            <a:r>
              <a:rPr lang="vi-VN" altLang="en-US"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Hoa nở.</a:t>
            </a:r>
            <a:br>
              <a:rPr lang="en-US" altLang="en-US" smtClean="0">
                <a:latin typeface="Times New Roman" panose="02020603050405020304" pitchFamily="18" charset="0"/>
                <a:cs typeface="Times New Roman" panose="02020603050405020304" pitchFamily="18" charset="0"/>
              </a:rPr>
            </a:br>
            <a:r>
              <a:rPr lang="en-US" altLang="en-US" smtClean="0">
                <a:latin typeface="Times New Roman" panose="02020603050405020304" pitchFamily="18" charset="0"/>
                <a:cs typeface="Times New Roman" panose="02020603050405020304" pitchFamily="18" charset="0"/>
              </a:rPr>
              <a:t>3. Con gà nhà tôi gáy rất to.</a:t>
            </a:r>
            <a:br>
              <a:rPr lang="en-US" altLang="en-US" smtClean="0">
                <a:latin typeface="Times New Roman" panose="02020603050405020304" pitchFamily="18" charset="0"/>
                <a:cs typeface="Times New Roman" panose="02020603050405020304" pitchFamily="18" charset="0"/>
              </a:rPr>
            </a:br>
            <a:r>
              <a:rPr lang="en-US" altLang="en-US" smtClean="0">
                <a:latin typeface="Times New Roman" panose="02020603050405020304" pitchFamily="18" charset="0"/>
                <a:cs typeface="Times New Roman" panose="02020603050405020304" pitchFamily="18" charset="0"/>
              </a:rPr>
              <a:t>4. Những bông hoa cúc nở</a:t>
            </a:r>
            <a:r>
              <a:rPr lang="vi-VN" altLang="en-US" smtClean="0">
                <a:latin typeface="Times New Roman" panose="02020603050405020304" pitchFamily="18" charset="0"/>
                <a:cs typeface="Times New Roman" panose="02020603050405020304" pitchFamily="18" charset="0"/>
              </a:rPr>
              <a:t> </a:t>
            </a:r>
            <a:r>
              <a:rPr lang="en-US" altLang="en-US" smtClean="0">
                <a:latin typeface="Times New Roman" panose="02020603050405020304" pitchFamily="18" charset="0"/>
                <a:cs typeface="Times New Roman" panose="02020603050405020304" pitchFamily="18" charset="0"/>
              </a:rPr>
              <a:t>vàng rực cả khu vườn.</a:t>
            </a:r>
            <a:br>
              <a:rPr lang="en-US" altLang="en-US" smtClean="0">
                <a:latin typeface="Times New Roman" panose="02020603050405020304" pitchFamily="18" charset="0"/>
                <a:cs typeface="Times New Roman" panose="02020603050405020304" pitchFamily="18" charset="0"/>
              </a:rPr>
            </a:br>
            <a:endParaRPr lang="en-US" altLang="en-US" smtClean="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8768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TextBox 1"/>
          <p:cNvSpPr txBox="1">
            <a:spLocks noChangeArrowheads="1"/>
          </p:cNvSpPr>
          <p:nvPr/>
        </p:nvSpPr>
        <p:spPr bwMode="auto">
          <a:xfrm>
            <a:off x="1905000" y="800101"/>
            <a:ext cx="8459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sz="2800" dirty="0" err="1">
                <a:solidFill>
                  <a:srgbClr val="FF0000"/>
                </a:solidFill>
                <a:latin typeface="Times New Roman" panose="02020603050405020304" pitchFamily="18" charset="0"/>
                <a:cs typeface="Times New Roman" panose="02020603050405020304" pitchFamily="18" charset="0"/>
              </a:rPr>
              <a:t>Cách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mở</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rộng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thành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phần</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chính</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của</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câu</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bằng</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cụm</a:t>
            </a:r>
            <a:r>
              <a:rPr lang="en-US" altLang="en-US" sz="2800" dirty="0">
                <a:solidFill>
                  <a:srgbClr val="FF0000"/>
                </a:solidFill>
                <a:latin typeface="Times New Roman" panose="02020603050405020304" pitchFamily="18" charset="0"/>
                <a:cs typeface="Times New Roman" panose="02020603050405020304" pitchFamily="18" charset="0"/>
              </a:rPr>
              <a:t> </a:t>
            </a:r>
            <a:r>
              <a:rPr lang="en-US" altLang="en-US" sz="2800" dirty="0" err="1">
                <a:solidFill>
                  <a:srgbClr val="FF0000"/>
                </a:solidFill>
                <a:latin typeface="Times New Roman" panose="02020603050405020304" pitchFamily="18" charset="0"/>
                <a:cs typeface="Times New Roman" panose="02020603050405020304" pitchFamily="18" charset="0"/>
              </a:rPr>
              <a:t>từ</a:t>
            </a:r>
            <a:r>
              <a:rPr lang="vi-VN" altLang="en-US" sz="2800" dirty="0">
                <a:solidFill>
                  <a:srgbClr val="FF0000"/>
                </a:solidFill>
                <a:latin typeface="Times New Roman" panose="02020603050405020304" pitchFamily="18" charset="0"/>
                <a:cs typeface="Times New Roman" panose="02020603050405020304" pitchFamily="18" charset="0"/>
              </a:rPr>
              <a:t>.</a:t>
            </a:r>
            <a:endParaRPr lang="en-US" altLang="en-US" sz="2800" dirty="0">
              <a:solidFill>
                <a:srgbClr val="FF0000"/>
              </a:solidFill>
              <a:latin typeface="Times New Roman" panose="02020603050405020304" pitchFamily="18" charset="0"/>
              <a:cs typeface="Times New Roman" panose="02020603050405020304" pitchFamily="18" charset="0"/>
            </a:endParaRPr>
          </a:p>
        </p:txBody>
      </p:sp>
      <p:pic>
        <p:nvPicPr>
          <p:cNvPr id="4099" name="Ink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4438" y="3925888"/>
            <a:ext cx="19050"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Ink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151" y="4506913"/>
            <a:ext cx="17463" cy="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5" name="TextBox 9"/>
          <p:cNvSpPr txBox="1">
            <a:spLocks noChangeArrowheads="1"/>
          </p:cNvSpPr>
          <p:nvPr/>
        </p:nvSpPr>
        <p:spPr bwMode="auto">
          <a:xfrm>
            <a:off x="1905000" y="1447801"/>
            <a:ext cx="8204200" cy="830263"/>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một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danh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a:t>
            </a:r>
          </a:p>
        </p:txBody>
      </p:sp>
      <p:sp>
        <p:nvSpPr>
          <p:cNvPr id="21516" name="TextBox 9"/>
          <p:cNvSpPr txBox="1">
            <a:spLocks noChangeArrowheads="1"/>
          </p:cNvSpPr>
          <p:nvPr/>
        </p:nvSpPr>
        <p:spPr bwMode="auto">
          <a:xfrm>
            <a:off x="1905001" y="2362201"/>
            <a:ext cx="8204199" cy="830263"/>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Biến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tin </a:t>
            </a:r>
            <a:r>
              <a:rPr lang="en-US" altLang="en-US" sz="2400" dirty="0" err="1">
                <a:latin typeface="Times New Roman" panose="02020603050405020304" pitchFamily="18" charset="0"/>
                <a:cs typeface="Times New Roman" panose="02020603050405020304" pitchFamily="18" charset="0"/>
              </a:rPr>
              <a:t>đơn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giản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thành</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từ</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tin</a:t>
            </a:r>
            <a:r>
              <a:rPr lang="vi-VN"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cụ</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chi </a:t>
            </a:r>
            <a:r>
              <a:rPr lang="en-US" altLang="en-US" sz="2400" dirty="0" err="1">
                <a:latin typeface="Times New Roman" panose="02020603050405020304" pitchFamily="18" charset="0"/>
                <a:cs typeface="Times New Roman" panose="02020603050405020304" pitchFamily="18" charset="0"/>
              </a:rPr>
              <a:t>tiết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r>
              <a:rPr lang="en-US" altLang="en-US" sz="2400" dirty="0">
                <a:latin typeface="Times New Roman" panose="02020603050405020304" pitchFamily="18" charset="0"/>
                <a:cs typeface="Times New Roman" panose="02020603050405020304" pitchFamily="18" charset="0"/>
              </a:rPr>
              <a:t>.</a:t>
            </a:r>
          </a:p>
        </p:txBody>
      </p:sp>
      <p:sp>
        <p:nvSpPr>
          <p:cNvPr id="18" name="TextBox 17"/>
          <p:cNvSpPr txBox="1">
            <a:spLocks noChangeArrowheads="1"/>
          </p:cNvSpPr>
          <p:nvPr/>
        </p:nvSpPr>
        <p:spPr bwMode="auto">
          <a:xfrm>
            <a:off x="1905000" y="3357197"/>
            <a:ext cx="8204200" cy="830263"/>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just"/>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Có</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hoặc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mở</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rộng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cả</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lẫn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vị</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của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câu</a:t>
            </a:r>
            <a:r>
              <a:rPr lang="en-US" altLang="en-US" sz="2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302061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ntr" presetSubtype="16" fill="hold" nodeType="clickEffect">
                                  <p:stCondLst>
                                    <p:cond delay="0"/>
                                  </p:stCondLst>
                                  <p:childTnLst>
                                    <p:set>
                                      <p:cBhvr>
                                        <p:cTn id="10" dur="1" fill="hold">
                                          <p:stCondLst>
                                            <p:cond delay="0"/>
                                          </p:stCondLst>
                                        </p:cTn>
                                        <p:tgtEl>
                                          <p:spTgt spid="21515">
                                            <p:txEl>
                                              <p:pRg st="0" end="0"/>
                                            </p:txEl>
                                          </p:spTgt>
                                        </p:tgtEl>
                                        <p:attrNameLst>
                                          <p:attrName>style.visibility</p:attrName>
                                        </p:attrNameLst>
                                      </p:cBhvr>
                                      <p:to>
                                        <p:strVal val="visible"/>
                                      </p:to>
                                    </p:set>
                                    <p:animEffect transition="in" filter="circle(in)">
                                      <p:cBhvr>
                                        <p:cTn id="11" dur="2000"/>
                                        <p:tgtEl>
                                          <p:spTgt spid="21515">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21516">
                                            <p:txEl>
                                              <p:pRg st="0" end="0"/>
                                            </p:txEl>
                                          </p:spTgt>
                                        </p:tgtEl>
                                        <p:attrNameLst>
                                          <p:attrName>style.visibility</p:attrName>
                                        </p:attrNameLst>
                                      </p:cBhvr>
                                      <p:to>
                                        <p:strVal val="visible"/>
                                      </p:to>
                                    </p:set>
                                    <p:animEffect transition="in" filter="barn(inVertical)">
                                      <p:cBhvr>
                                        <p:cTn id="16" dur="500"/>
                                        <p:tgtEl>
                                          <p:spTgt spid="21516">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barn(inVertical)">
                                      <p:cBhvr>
                                        <p:cTn id="21"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1256</Words>
  <Application>Microsoft Office PowerPoint</Application>
  <PresentationFormat>Widescreen</PresentationFormat>
  <Paragraphs>91</Paragraphs>
  <Slides>16</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Xác định CN, VN trong các câu sau ? </vt:lpstr>
      <vt:lpstr>PowerPoint Presentation</vt:lpstr>
      <vt:lpstr>PowerPoint Presentation</vt:lpstr>
      <vt:lpstr>PHIẾU HỌC TẬP Nhóm: </vt:lpstr>
      <vt:lpstr>PowerPoint Presentation</vt:lpstr>
      <vt:lpstr>PowerPoint Presentation</vt:lpstr>
      <vt:lpstr>PowerPoint Presentation</vt:lpstr>
      <vt:lpstr>Thông qua văn bản Cô gió mất tên, hãy nêu các đặc điểm của truyện đồng thoại?</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22</cp:revision>
  <dcterms:created xsi:type="dcterms:W3CDTF">2022-11-23T14:04:25Z</dcterms:created>
  <dcterms:modified xsi:type="dcterms:W3CDTF">2022-11-23T14:30:27Z</dcterms:modified>
</cp:coreProperties>
</file>